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10"/>
  </p:notesMasterIdLst>
  <p:sldIdLst>
    <p:sldId id="514" r:id="rId4"/>
    <p:sldId id="393" r:id="rId5"/>
    <p:sldId id="511" r:id="rId6"/>
    <p:sldId id="408" r:id="rId7"/>
    <p:sldId id="400" r:id="rId8"/>
    <p:sldId id="308" r:id="rId9"/>
    <p:sldId id="516" r:id="rId10"/>
    <p:sldId id="309" r:id="rId11"/>
    <p:sldId id="311" r:id="rId12"/>
    <p:sldId id="457" r:id="rId13"/>
    <p:sldId id="306" r:id="rId14"/>
    <p:sldId id="458" r:id="rId15"/>
    <p:sldId id="503" r:id="rId16"/>
    <p:sldId id="502" r:id="rId17"/>
    <p:sldId id="512" r:id="rId18"/>
    <p:sldId id="513" r:id="rId19"/>
    <p:sldId id="499" r:id="rId20"/>
    <p:sldId id="414" r:id="rId21"/>
    <p:sldId id="363" r:id="rId22"/>
    <p:sldId id="433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5" r:id="rId31"/>
    <p:sldId id="262" r:id="rId32"/>
    <p:sldId id="561" r:id="rId33"/>
    <p:sldId id="562" r:id="rId34"/>
    <p:sldId id="563" r:id="rId35"/>
    <p:sldId id="263" r:id="rId36"/>
    <p:sldId id="269" r:id="rId37"/>
    <p:sldId id="439" r:id="rId38"/>
    <p:sldId id="268" r:id="rId39"/>
    <p:sldId id="364" r:id="rId40"/>
    <p:sldId id="547" r:id="rId41"/>
    <p:sldId id="264" r:id="rId42"/>
    <p:sldId id="556" r:id="rId43"/>
    <p:sldId id="265" r:id="rId44"/>
    <p:sldId id="390" r:id="rId45"/>
    <p:sldId id="560" r:id="rId46"/>
    <p:sldId id="276" r:id="rId47"/>
    <p:sldId id="270" r:id="rId48"/>
    <p:sldId id="271" r:id="rId49"/>
    <p:sldId id="275" r:id="rId50"/>
    <p:sldId id="548" r:id="rId51"/>
    <p:sldId id="272" r:id="rId52"/>
    <p:sldId id="274" r:id="rId53"/>
    <p:sldId id="273" r:id="rId54"/>
    <p:sldId id="498" r:id="rId55"/>
    <p:sldId id="278" r:id="rId56"/>
    <p:sldId id="500" r:id="rId57"/>
    <p:sldId id="501" r:id="rId58"/>
    <p:sldId id="559" r:id="rId59"/>
    <p:sldId id="530" r:id="rId60"/>
    <p:sldId id="531" r:id="rId61"/>
    <p:sldId id="554" r:id="rId62"/>
    <p:sldId id="533" r:id="rId63"/>
    <p:sldId id="466" r:id="rId64"/>
    <p:sldId id="329" r:id="rId65"/>
    <p:sldId id="332" r:id="rId66"/>
    <p:sldId id="534" r:id="rId67"/>
    <p:sldId id="334" r:id="rId68"/>
    <p:sldId id="335" r:id="rId69"/>
    <p:sldId id="496" r:id="rId70"/>
    <p:sldId id="296" r:id="rId71"/>
    <p:sldId id="549" r:id="rId72"/>
    <p:sldId id="536" r:id="rId73"/>
    <p:sldId id="550" r:id="rId74"/>
    <p:sldId id="459" r:id="rId75"/>
    <p:sldId id="294" r:id="rId76"/>
    <p:sldId id="462" r:id="rId77"/>
    <p:sldId id="538" r:id="rId78"/>
    <p:sldId id="303" r:id="rId79"/>
    <p:sldId id="464" r:id="rId80"/>
    <p:sldId id="316" r:id="rId81"/>
    <p:sldId id="497" r:id="rId82"/>
    <p:sldId id="546" r:id="rId83"/>
    <p:sldId id="552" r:id="rId84"/>
    <p:sldId id="558" r:id="rId85"/>
    <p:sldId id="495" r:id="rId86"/>
    <p:sldId id="517" r:id="rId87"/>
    <p:sldId id="518" r:id="rId88"/>
    <p:sldId id="519" r:id="rId89"/>
    <p:sldId id="553" r:id="rId90"/>
    <p:sldId id="520" r:id="rId91"/>
    <p:sldId id="521" r:id="rId92"/>
    <p:sldId id="522" r:id="rId93"/>
    <p:sldId id="525" r:id="rId94"/>
    <p:sldId id="529" r:id="rId95"/>
    <p:sldId id="523" r:id="rId96"/>
    <p:sldId id="415" r:id="rId97"/>
    <p:sldId id="526" r:id="rId98"/>
    <p:sldId id="524" r:id="rId99"/>
    <p:sldId id="528" r:id="rId100"/>
    <p:sldId id="456" r:id="rId101"/>
    <p:sldId id="453" r:id="rId102"/>
    <p:sldId id="280" r:id="rId103"/>
    <p:sldId id="282" r:id="rId104"/>
    <p:sldId id="283" r:id="rId105"/>
    <p:sldId id="284" r:id="rId106"/>
    <p:sldId id="285" r:id="rId107"/>
    <p:sldId id="288" r:id="rId108"/>
    <p:sldId id="493" r:id="rId10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E427D-8DB5-4DBF-90EB-40CE245A3FE4}" v="112" dt="2024-04-10T11:26:17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viewProps" Target="view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theme" Target="theme/theme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notesMaster" Target="notesMasters/notesMaster1.xml"/><Relationship Id="rId115" Type="http://schemas.microsoft.com/office/2015/10/relationships/revisionInfo" Target="revisionInfo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38EAB-01C9-4C52-8A0A-99C01A8DE25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4EF77-58A0-4732-964F-263B343E9BA3}">
      <dgm:prSet/>
      <dgm:spPr/>
      <dgm:t>
        <a:bodyPr/>
        <a:lstStyle/>
        <a:p>
          <a:r>
            <a:rPr lang="nl-NL" dirty="0"/>
            <a:t>Verslavingsarts KNMG, </a:t>
          </a:r>
        </a:p>
        <a:p>
          <a:r>
            <a:rPr lang="nl-NL" dirty="0"/>
            <a:t>Novadic-Kentron</a:t>
          </a:r>
          <a:endParaRPr lang="en-US" dirty="0"/>
        </a:p>
      </dgm:t>
    </dgm:pt>
    <dgm:pt modelId="{02D1BAAA-E723-48DA-B186-4334ADFF7AF3}" type="parTrans" cxnId="{2E16BC41-8D50-4077-9A7E-B599CB20F8D7}">
      <dgm:prSet/>
      <dgm:spPr/>
      <dgm:t>
        <a:bodyPr/>
        <a:lstStyle/>
        <a:p>
          <a:endParaRPr lang="en-US"/>
        </a:p>
      </dgm:t>
    </dgm:pt>
    <dgm:pt modelId="{37AEF72A-4F10-47B8-94B2-50883F550B6A}" type="sibTrans" cxnId="{2E16BC41-8D50-4077-9A7E-B599CB20F8D7}">
      <dgm:prSet/>
      <dgm:spPr/>
      <dgm:t>
        <a:bodyPr/>
        <a:lstStyle/>
        <a:p>
          <a:endParaRPr lang="en-US"/>
        </a:p>
      </dgm:t>
    </dgm:pt>
    <dgm:pt modelId="{F8DA3F9A-6F04-4318-B123-62652CE7CD04}">
      <dgm:prSet/>
      <dgm:spPr/>
      <dgm:t>
        <a:bodyPr/>
        <a:lstStyle/>
        <a:p>
          <a:r>
            <a:rPr lang="nl-NL" dirty="0"/>
            <a:t>Kaderarts palliatieve zorg, hospice Francinus de Wind</a:t>
          </a:r>
          <a:endParaRPr lang="en-US" dirty="0"/>
        </a:p>
      </dgm:t>
    </dgm:pt>
    <dgm:pt modelId="{BF82316A-470E-48B5-8084-3C3466FFE9EA}" type="parTrans" cxnId="{FAFB15DC-F777-44C1-898B-CF4DFB043A6B}">
      <dgm:prSet/>
      <dgm:spPr/>
      <dgm:t>
        <a:bodyPr/>
        <a:lstStyle/>
        <a:p>
          <a:endParaRPr lang="en-US"/>
        </a:p>
      </dgm:t>
    </dgm:pt>
    <dgm:pt modelId="{4DDCFE6F-851F-41AA-A482-03711AF98597}" type="sibTrans" cxnId="{FAFB15DC-F777-44C1-898B-CF4DFB043A6B}">
      <dgm:prSet/>
      <dgm:spPr/>
      <dgm:t>
        <a:bodyPr/>
        <a:lstStyle/>
        <a:p>
          <a:endParaRPr lang="en-US"/>
        </a:p>
      </dgm:t>
    </dgm:pt>
    <dgm:pt modelId="{36851F5D-B5D0-4FE8-B8B5-E3C3B0BF9CB0}">
      <dgm:prSet/>
      <dgm:spPr/>
      <dgm:t>
        <a:bodyPr/>
        <a:lstStyle/>
        <a:p>
          <a:r>
            <a:rPr lang="nl-NL" dirty="0"/>
            <a:t>Lid palliatief consultatieteam Midden-Brabant</a:t>
          </a:r>
          <a:endParaRPr lang="en-US" dirty="0"/>
        </a:p>
      </dgm:t>
    </dgm:pt>
    <dgm:pt modelId="{1E93D46B-129A-4D46-A7BD-B5BFB3AF9C27}" type="parTrans" cxnId="{8F9E7B4B-CCE2-4986-84E6-5875EAFF3A82}">
      <dgm:prSet/>
      <dgm:spPr/>
      <dgm:t>
        <a:bodyPr/>
        <a:lstStyle/>
        <a:p>
          <a:endParaRPr lang="en-US"/>
        </a:p>
      </dgm:t>
    </dgm:pt>
    <dgm:pt modelId="{214ED5D7-29D3-4E4B-9534-BBF26A6B1B45}" type="sibTrans" cxnId="{8F9E7B4B-CCE2-4986-84E6-5875EAFF3A82}">
      <dgm:prSet/>
      <dgm:spPr/>
      <dgm:t>
        <a:bodyPr/>
        <a:lstStyle/>
        <a:p>
          <a:endParaRPr lang="en-US"/>
        </a:p>
      </dgm:t>
    </dgm:pt>
    <dgm:pt modelId="{261490CE-4C54-4239-ADFD-F56078134CA0}" type="pres">
      <dgm:prSet presAssocID="{E7A38EAB-01C9-4C52-8A0A-99C01A8DE256}" presName="diagram" presStyleCnt="0">
        <dgm:presLayoutVars>
          <dgm:dir/>
          <dgm:resizeHandles val="exact"/>
        </dgm:presLayoutVars>
      </dgm:prSet>
      <dgm:spPr/>
    </dgm:pt>
    <dgm:pt modelId="{52A82EB6-2259-4EFF-AD06-0F88C6361C7D}" type="pres">
      <dgm:prSet presAssocID="{7654EF77-58A0-4732-964F-263B343E9BA3}" presName="node" presStyleLbl="node1" presStyleIdx="0" presStyleCnt="3">
        <dgm:presLayoutVars>
          <dgm:bulletEnabled val="1"/>
        </dgm:presLayoutVars>
      </dgm:prSet>
      <dgm:spPr/>
    </dgm:pt>
    <dgm:pt modelId="{153D1264-9E2C-4414-9F11-2453B406BD52}" type="pres">
      <dgm:prSet presAssocID="{37AEF72A-4F10-47B8-94B2-50883F550B6A}" presName="sibTrans" presStyleCnt="0"/>
      <dgm:spPr/>
    </dgm:pt>
    <dgm:pt modelId="{D1051E7C-06A3-4ADF-820B-91AEA3C50867}" type="pres">
      <dgm:prSet presAssocID="{F8DA3F9A-6F04-4318-B123-62652CE7CD04}" presName="node" presStyleLbl="node1" presStyleIdx="1" presStyleCnt="3">
        <dgm:presLayoutVars>
          <dgm:bulletEnabled val="1"/>
        </dgm:presLayoutVars>
      </dgm:prSet>
      <dgm:spPr/>
    </dgm:pt>
    <dgm:pt modelId="{1CD03817-EF24-4D88-9699-373E22815357}" type="pres">
      <dgm:prSet presAssocID="{4DDCFE6F-851F-41AA-A482-03711AF98597}" presName="sibTrans" presStyleCnt="0"/>
      <dgm:spPr/>
    </dgm:pt>
    <dgm:pt modelId="{B13E61FA-96AD-41A4-943C-24C8FDB30E07}" type="pres">
      <dgm:prSet presAssocID="{36851F5D-B5D0-4FE8-B8B5-E3C3B0BF9CB0}" presName="node" presStyleLbl="node1" presStyleIdx="2" presStyleCnt="3">
        <dgm:presLayoutVars>
          <dgm:bulletEnabled val="1"/>
        </dgm:presLayoutVars>
      </dgm:prSet>
      <dgm:spPr/>
    </dgm:pt>
  </dgm:ptLst>
  <dgm:cxnLst>
    <dgm:cxn modelId="{4C254831-D685-446C-A681-755608D2D24D}" type="presOf" srcId="{F8DA3F9A-6F04-4318-B123-62652CE7CD04}" destId="{D1051E7C-06A3-4ADF-820B-91AEA3C50867}" srcOrd="0" destOrd="0" presId="urn:microsoft.com/office/officeart/2005/8/layout/default"/>
    <dgm:cxn modelId="{54A97131-291D-4D4B-B809-52F2A9CC4AC5}" type="presOf" srcId="{36851F5D-B5D0-4FE8-B8B5-E3C3B0BF9CB0}" destId="{B13E61FA-96AD-41A4-943C-24C8FDB30E07}" srcOrd="0" destOrd="0" presId="urn:microsoft.com/office/officeart/2005/8/layout/default"/>
    <dgm:cxn modelId="{2E16BC41-8D50-4077-9A7E-B599CB20F8D7}" srcId="{E7A38EAB-01C9-4C52-8A0A-99C01A8DE256}" destId="{7654EF77-58A0-4732-964F-263B343E9BA3}" srcOrd="0" destOrd="0" parTransId="{02D1BAAA-E723-48DA-B186-4334ADFF7AF3}" sibTransId="{37AEF72A-4F10-47B8-94B2-50883F550B6A}"/>
    <dgm:cxn modelId="{27C93D4A-B874-469E-8751-8B1B68341409}" type="presOf" srcId="{E7A38EAB-01C9-4C52-8A0A-99C01A8DE256}" destId="{261490CE-4C54-4239-ADFD-F56078134CA0}" srcOrd="0" destOrd="0" presId="urn:microsoft.com/office/officeart/2005/8/layout/default"/>
    <dgm:cxn modelId="{8F9E7B4B-CCE2-4986-84E6-5875EAFF3A82}" srcId="{E7A38EAB-01C9-4C52-8A0A-99C01A8DE256}" destId="{36851F5D-B5D0-4FE8-B8B5-E3C3B0BF9CB0}" srcOrd="2" destOrd="0" parTransId="{1E93D46B-129A-4D46-A7BD-B5BFB3AF9C27}" sibTransId="{214ED5D7-29D3-4E4B-9534-BBF26A6B1B45}"/>
    <dgm:cxn modelId="{F6123DC0-6743-4883-B484-72BB2E1E1226}" type="presOf" srcId="{7654EF77-58A0-4732-964F-263B343E9BA3}" destId="{52A82EB6-2259-4EFF-AD06-0F88C6361C7D}" srcOrd="0" destOrd="0" presId="urn:microsoft.com/office/officeart/2005/8/layout/default"/>
    <dgm:cxn modelId="{FAFB15DC-F777-44C1-898B-CF4DFB043A6B}" srcId="{E7A38EAB-01C9-4C52-8A0A-99C01A8DE256}" destId="{F8DA3F9A-6F04-4318-B123-62652CE7CD04}" srcOrd="1" destOrd="0" parTransId="{BF82316A-470E-48B5-8084-3C3466FFE9EA}" sibTransId="{4DDCFE6F-851F-41AA-A482-03711AF98597}"/>
    <dgm:cxn modelId="{BD1AB53E-755E-4C99-8B68-E5A3C8C64EFB}" type="presParOf" srcId="{261490CE-4C54-4239-ADFD-F56078134CA0}" destId="{52A82EB6-2259-4EFF-AD06-0F88C6361C7D}" srcOrd="0" destOrd="0" presId="urn:microsoft.com/office/officeart/2005/8/layout/default"/>
    <dgm:cxn modelId="{ED5A4F89-8B82-46D3-A13A-9FA5C9910D0E}" type="presParOf" srcId="{261490CE-4C54-4239-ADFD-F56078134CA0}" destId="{153D1264-9E2C-4414-9F11-2453B406BD52}" srcOrd="1" destOrd="0" presId="urn:microsoft.com/office/officeart/2005/8/layout/default"/>
    <dgm:cxn modelId="{43922581-612D-4822-947E-99D6742BC76E}" type="presParOf" srcId="{261490CE-4C54-4239-ADFD-F56078134CA0}" destId="{D1051E7C-06A3-4ADF-820B-91AEA3C50867}" srcOrd="2" destOrd="0" presId="urn:microsoft.com/office/officeart/2005/8/layout/default"/>
    <dgm:cxn modelId="{957C0B8A-81CA-475D-8919-B536D7918C9F}" type="presParOf" srcId="{261490CE-4C54-4239-ADFD-F56078134CA0}" destId="{1CD03817-EF24-4D88-9699-373E22815357}" srcOrd="3" destOrd="0" presId="urn:microsoft.com/office/officeart/2005/8/layout/default"/>
    <dgm:cxn modelId="{30C86B05-EFC7-4DE8-B220-4DABD234CE37}" type="presParOf" srcId="{261490CE-4C54-4239-ADFD-F56078134CA0}" destId="{B13E61FA-96AD-41A4-943C-24C8FDB30E0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6ED31B-F916-476E-B5DA-BDC39DF9CB6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F8602A-AA04-407B-82D9-9E2C518243B4}">
      <dgm:prSet/>
      <dgm:spPr/>
      <dgm:t>
        <a:bodyPr/>
        <a:lstStyle/>
        <a:p>
          <a:pPr algn="ctr"/>
          <a:r>
            <a:rPr lang="nl-NL" dirty="0"/>
            <a:t>Ophogen onderhoudsdosering methadon</a:t>
          </a:r>
          <a:endParaRPr lang="en-US" dirty="0"/>
        </a:p>
      </dgm:t>
    </dgm:pt>
    <dgm:pt modelId="{F335BE2A-6804-476C-95B8-D52AFD62DD33}" type="parTrans" cxnId="{46153473-2D7B-47C0-BB46-921895356443}">
      <dgm:prSet/>
      <dgm:spPr/>
      <dgm:t>
        <a:bodyPr/>
        <a:lstStyle/>
        <a:p>
          <a:endParaRPr lang="en-US"/>
        </a:p>
      </dgm:t>
    </dgm:pt>
    <dgm:pt modelId="{943C2C51-054F-4C76-9B48-B546D4164ED4}" type="sibTrans" cxnId="{46153473-2D7B-47C0-BB46-921895356443}">
      <dgm:prSet/>
      <dgm:spPr/>
      <dgm:t>
        <a:bodyPr/>
        <a:lstStyle/>
        <a:p>
          <a:endParaRPr lang="en-US"/>
        </a:p>
      </dgm:t>
    </dgm:pt>
    <dgm:pt modelId="{F17E2A84-C739-4F8C-987D-FD21910BEEEB}">
      <dgm:prSet/>
      <dgm:spPr/>
      <dgm:t>
        <a:bodyPr/>
        <a:lstStyle/>
        <a:p>
          <a:pPr algn="ctr"/>
          <a:r>
            <a:rPr lang="nl-NL" dirty="0"/>
            <a:t>Toevoegen kortwerkend opiaat</a:t>
          </a:r>
          <a:endParaRPr lang="en-US" dirty="0"/>
        </a:p>
      </dgm:t>
    </dgm:pt>
    <dgm:pt modelId="{EEFB1014-A095-4A1D-AFA9-0E7178870568}" type="parTrans" cxnId="{4328D81B-BD61-4FF1-AC30-3D52AD800E62}">
      <dgm:prSet/>
      <dgm:spPr/>
      <dgm:t>
        <a:bodyPr/>
        <a:lstStyle/>
        <a:p>
          <a:endParaRPr lang="en-US"/>
        </a:p>
      </dgm:t>
    </dgm:pt>
    <dgm:pt modelId="{C56E23FD-5A94-48B4-BC07-A68B110422B9}" type="sibTrans" cxnId="{4328D81B-BD61-4FF1-AC30-3D52AD800E62}">
      <dgm:prSet/>
      <dgm:spPr/>
      <dgm:t>
        <a:bodyPr/>
        <a:lstStyle/>
        <a:p>
          <a:endParaRPr lang="en-US"/>
        </a:p>
      </dgm:t>
    </dgm:pt>
    <dgm:pt modelId="{FAE8EEB5-81BA-44BF-A616-6D0981B7A01B}">
      <dgm:prSet/>
      <dgm:spPr/>
      <dgm:t>
        <a:bodyPr/>
        <a:lstStyle/>
        <a:p>
          <a:pPr algn="ctr"/>
          <a:r>
            <a:rPr lang="nl-NL" dirty="0"/>
            <a:t>Ophogen methadon </a:t>
          </a:r>
          <a:r>
            <a:rPr lang="nl-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é</a:t>
          </a:r>
          <a:r>
            <a:rPr lang="nl-NL" dirty="0"/>
            <a:t>n toevoegen kortwerkend opiaat</a:t>
          </a:r>
          <a:endParaRPr lang="en-US" dirty="0"/>
        </a:p>
      </dgm:t>
    </dgm:pt>
    <dgm:pt modelId="{96096530-030A-4161-9761-C290948688C7}" type="parTrans" cxnId="{57C7DAB5-C063-4559-A337-0BE34AB1D8C0}">
      <dgm:prSet/>
      <dgm:spPr/>
      <dgm:t>
        <a:bodyPr/>
        <a:lstStyle/>
        <a:p>
          <a:endParaRPr lang="en-US"/>
        </a:p>
      </dgm:t>
    </dgm:pt>
    <dgm:pt modelId="{6153AB74-8F5E-4765-B2A5-6F05C873E60C}" type="sibTrans" cxnId="{57C7DAB5-C063-4559-A337-0BE34AB1D8C0}">
      <dgm:prSet/>
      <dgm:spPr/>
      <dgm:t>
        <a:bodyPr/>
        <a:lstStyle/>
        <a:p>
          <a:endParaRPr lang="en-US"/>
        </a:p>
      </dgm:t>
    </dgm:pt>
    <dgm:pt modelId="{E5334EC4-6BA3-4DC0-B4BC-F3C413E670AC}" type="pres">
      <dgm:prSet presAssocID="{C36ED31B-F916-476E-B5DA-BDC39DF9CB6F}" presName="linear" presStyleCnt="0">
        <dgm:presLayoutVars>
          <dgm:animLvl val="lvl"/>
          <dgm:resizeHandles val="exact"/>
        </dgm:presLayoutVars>
      </dgm:prSet>
      <dgm:spPr/>
    </dgm:pt>
    <dgm:pt modelId="{617114C4-DE32-473A-8A30-4F95A12CC1D4}" type="pres">
      <dgm:prSet presAssocID="{88F8602A-AA04-407B-82D9-9E2C518243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041B4E-2E78-4439-81C4-2DAE290F9BEA}" type="pres">
      <dgm:prSet presAssocID="{943C2C51-054F-4C76-9B48-B546D4164ED4}" presName="spacer" presStyleCnt="0"/>
      <dgm:spPr/>
    </dgm:pt>
    <dgm:pt modelId="{FB35EB5C-DECB-4E78-8489-D36EE4E156FA}" type="pres">
      <dgm:prSet presAssocID="{F17E2A84-C739-4F8C-987D-FD21910BEE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C2DEFD-CFEC-4F5E-AED9-EF182EFC0C4E}" type="pres">
      <dgm:prSet presAssocID="{C56E23FD-5A94-48B4-BC07-A68B110422B9}" presName="spacer" presStyleCnt="0"/>
      <dgm:spPr/>
    </dgm:pt>
    <dgm:pt modelId="{00D2A368-7F9D-4D96-918A-D9CCF97055EC}" type="pres">
      <dgm:prSet presAssocID="{FAE8EEB5-81BA-44BF-A616-6D0981B7A0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0AA6812-A697-4AB7-B475-F364539A83F2}" type="presOf" srcId="{F17E2A84-C739-4F8C-987D-FD21910BEEEB}" destId="{FB35EB5C-DECB-4E78-8489-D36EE4E156FA}" srcOrd="0" destOrd="0" presId="urn:microsoft.com/office/officeart/2005/8/layout/vList2"/>
    <dgm:cxn modelId="{4328D81B-BD61-4FF1-AC30-3D52AD800E62}" srcId="{C36ED31B-F916-476E-B5DA-BDC39DF9CB6F}" destId="{F17E2A84-C739-4F8C-987D-FD21910BEEEB}" srcOrd="1" destOrd="0" parTransId="{EEFB1014-A095-4A1D-AFA9-0E7178870568}" sibTransId="{C56E23FD-5A94-48B4-BC07-A68B110422B9}"/>
    <dgm:cxn modelId="{AAD38820-308F-45C7-8F5E-E7371F1311AD}" type="presOf" srcId="{88F8602A-AA04-407B-82D9-9E2C518243B4}" destId="{617114C4-DE32-473A-8A30-4F95A12CC1D4}" srcOrd="0" destOrd="0" presId="urn:microsoft.com/office/officeart/2005/8/layout/vList2"/>
    <dgm:cxn modelId="{F7FDB42B-9570-45A1-83D7-E1EAA616C73A}" type="presOf" srcId="{C36ED31B-F916-476E-B5DA-BDC39DF9CB6F}" destId="{E5334EC4-6BA3-4DC0-B4BC-F3C413E670AC}" srcOrd="0" destOrd="0" presId="urn:microsoft.com/office/officeart/2005/8/layout/vList2"/>
    <dgm:cxn modelId="{2BDA6C5B-A6A8-410B-9645-34FEBC313308}" type="presOf" srcId="{FAE8EEB5-81BA-44BF-A616-6D0981B7A01B}" destId="{00D2A368-7F9D-4D96-918A-D9CCF97055EC}" srcOrd="0" destOrd="0" presId="urn:microsoft.com/office/officeart/2005/8/layout/vList2"/>
    <dgm:cxn modelId="{46153473-2D7B-47C0-BB46-921895356443}" srcId="{C36ED31B-F916-476E-B5DA-BDC39DF9CB6F}" destId="{88F8602A-AA04-407B-82D9-9E2C518243B4}" srcOrd="0" destOrd="0" parTransId="{F335BE2A-6804-476C-95B8-D52AFD62DD33}" sibTransId="{943C2C51-054F-4C76-9B48-B546D4164ED4}"/>
    <dgm:cxn modelId="{57C7DAB5-C063-4559-A337-0BE34AB1D8C0}" srcId="{C36ED31B-F916-476E-B5DA-BDC39DF9CB6F}" destId="{FAE8EEB5-81BA-44BF-A616-6D0981B7A01B}" srcOrd="2" destOrd="0" parTransId="{96096530-030A-4161-9761-C290948688C7}" sibTransId="{6153AB74-8F5E-4765-B2A5-6F05C873E60C}"/>
    <dgm:cxn modelId="{3EC3D09F-8FBF-4A3B-90A0-D8D84D04064D}" type="presParOf" srcId="{E5334EC4-6BA3-4DC0-B4BC-F3C413E670AC}" destId="{617114C4-DE32-473A-8A30-4F95A12CC1D4}" srcOrd="0" destOrd="0" presId="urn:microsoft.com/office/officeart/2005/8/layout/vList2"/>
    <dgm:cxn modelId="{47052D59-B7D9-4E3C-8A41-4F2A9FDF4E01}" type="presParOf" srcId="{E5334EC4-6BA3-4DC0-B4BC-F3C413E670AC}" destId="{FC041B4E-2E78-4439-81C4-2DAE290F9BEA}" srcOrd="1" destOrd="0" presId="urn:microsoft.com/office/officeart/2005/8/layout/vList2"/>
    <dgm:cxn modelId="{548F4787-6732-4FE5-A4AB-F075303A9C77}" type="presParOf" srcId="{E5334EC4-6BA3-4DC0-B4BC-F3C413E670AC}" destId="{FB35EB5C-DECB-4E78-8489-D36EE4E156FA}" srcOrd="2" destOrd="0" presId="urn:microsoft.com/office/officeart/2005/8/layout/vList2"/>
    <dgm:cxn modelId="{237225B9-ED16-4F62-8457-DD19A4A7F482}" type="presParOf" srcId="{E5334EC4-6BA3-4DC0-B4BC-F3C413E670AC}" destId="{E3C2DEFD-CFEC-4F5E-AED9-EF182EFC0C4E}" srcOrd="3" destOrd="0" presId="urn:microsoft.com/office/officeart/2005/8/layout/vList2"/>
    <dgm:cxn modelId="{36D227AC-3E4D-4814-BCAA-5D17FB700DC0}" type="presParOf" srcId="{E5334EC4-6BA3-4DC0-B4BC-F3C413E670AC}" destId="{00D2A368-7F9D-4D96-918A-D9CCF97055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FD722D-DD4A-40C7-83E4-B001E81C638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F5BF35-2761-4A6D-865B-5BB9BA6F9A97}">
      <dgm:prSet custT="1"/>
      <dgm:spPr/>
      <dgm:t>
        <a:bodyPr/>
        <a:lstStyle/>
        <a:p>
          <a:r>
            <a:rPr lang="nl-NL" sz="1600" dirty="0"/>
            <a:t>De heer S, 56 jaar,</a:t>
          </a:r>
        </a:p>
        <a:p>
          <a:r>
            <a:rPr lang="nl-NL" sz="1600" dirty="0"/>
            <a:t>gemetastaseerd prostaatca,</a:t>
          </a:r>
        </a:p>
        <a:p>
          <a:r>
            <a:rPr lang="nl-NL" sz="1600" noProof="0" dirty="0"/>
            <a:t>methadon</a:t>
          </a:r>
          <a:r>
            <a:rPr lang="en-US" sz="1600" dirty="0"/>
            <a:t> 1 dd 100 mg</a:t>
          </a:r>
        </a:p>
      </dgm:t>
    </dgm:pt>
    <dgm:pt modelId="{6F3A1E95-3F30-4E5D-98B4-DBD171732A32}" type="parTrans" cxnId="{E14E2263-5F5C-43FC-8010-C394698EF75C}">
      <dgm:prSet/>
      <dgm:spPr/>
      <dgm:t>
        <a:bodyPr/>
        <a:lstStyle/>
        <a:p>
          <a:endParaRPr lang="en-US"/>
        </a:p>
      </dgm:t>
    </dgm:pt>
    <dgm:pt modelId="{27E53C0E-32C6-41C1-B332-7A3E6A03AD77}" type="sibTrans" cxnId="{E14E2263-5F5C-43FC-8010-C394698EF75C}">
      <dgm:prSet/>
      <dgm:spPr/>
      <dgm:t>
        <a:bodyPr/>
        <a:lstStyle/>
        <a:p>
          <a:endParaRPr lang="en-US" dirty="0"/>
        </a:p>
      </dgm:t>
    </dgm:pt>
    <dgm:pt modelId="{ECA360DD-3EBA-40E5-9A2D-F400134FEF3E}">
      <dgm:prSet custT="1"/>
      <dgm:spPr/>
      <dgm:t>
        <a:bodyPr/>
        <a:lstStyle/>
        <a:p>
          <a:r>
            <a:rPr lang="nl-NL" sz="1600" dirty="0"/>
            <a:t>Voorgeschiedenis: middelenafhankelijkheid  persoonlijkheidsstoornis, depressie,  verminderde mobiliteit</a:t>
          </a:r>
          <a:endParaRPr lang="en-US" sz="1600" dirty="0"/>
        </a:p>
      </dgm:t>
    </dgm:pt>
    <dgm:pt modelId="{81E28539-B5EC-4DEC-B28A-E78987F05C9B}" type="parTrans" cxnId="{E2330C13-08DF-4A2D-8247-4269CAD9D679}">
      <dgm:prSet/>
      <dgm:spPr/>
      <dgm:t>
        <a:bodyPr/>
        <a:lstStyle/>
        <a:p>
          <a:endParaRPr lang="en-US"/>
        </a:p>
      </dgm:t>
    </dgm:pt>
    <dgm:pt modelId="{080EFA27-F481-4D91-B204-FAFFC6B32ABA}" type="sibTrans" cxnId="{E2330C13-08DF-4A2D-8247-4269CAD9D679}">
      <dgm:prSet/>
      <dgm:spPr/>
      <dgm:t>
        <a:bodyPr/>
        <a:lstStyle/>
        <a:p>
          <a:endParaRPr lang="en-US" dirty="0"/>
        </a:p>
      </dgm:t>
    </dgm:pt>
    <dgm:pt modelId="{7BB28223-4C16-477F-959B-6F34398E11CD}">
      <dgm:prSet custT="1"/>
      <dgm:spPr/>
      <dgm:t>
        <a:bodyPr/>
        <a:lstStyle/>
        <a:p>
          <a:r>
            <a:rPr lang="nl-NL" sz="1400" dirty="0"/>
            <a:t>Gaat niet goed, voelt dat hij weer in depressie raakt. Psychosociale ondersteuning, vraagt om medicamenteuze behandeling. </a:t>
          </a:r>
        </a:p>
        <a:p>
          <a:r>
            <a:rPr lang="nl-NL" sz="1400" dirty="0"/>
            <a:t>Wil laatste levensfase niet zo doorbrengen.</a:t>
          </a:r>
          <a:endParaRPr lang="en-US" sz="1400" dirty="0"/>
        </a:p>
      </dgm:t>
    </dgm:pt>
    <dgm:pt modelId="{6B00D0F8-B5C6-42C9-9B60-69A1F61FD961}" type="parTrans" cxnId="{1EB6DE9A-F53F-467D-9C02-FBDFD918A268}">
      <dgm:prSet/>
      <dgm:spPr/>
      <dgm:t>
        <a:bodyPr/>
        <a:lstStyle/>
        <a:p>
          <a:endParaRPr lang="en-US"/>
        </a:p>
      </dgm:t>
    </dgm:pt>
    <dgm:pt modelId="{453172B8-BF0E-438D-B119-17706E8BE9DD}" type="sibTrans" cxnId="{1EB6DE9A-F53F-467D-9C02-FBDFD918A268}">
      <dgm:prSet/>
      <dgm:spPr/>
      <dgm:t>
        <a:bodyPr/>
        <a:lstStyle/>
        <a:p>
          <a:endParaRPr lang="en-US" dirty="0"/>
        </a:p>
      </dgm:t>
    </dgm:pt>
    <dgm:pt modelId="{57EFB1A0-B664-4896-8EC2-4667642A723F}">
      <dgm:prSet custT="1"/>
      <dgm:spPr/>
      <dgm:t>
        <a:bodyPr/>
        <a:lstStyle/>
        <a:p>
          <a:r>
            <a:rPr lang="nl-NL" sz="1600" dirty="0"/>
            <a:t>Beleid: </a:t>
          </a:r>
        </a:p>
        <a:p>
          <a:r>
            <a:rPr lang="nl-NL" sz="1600" dirty="0"/>
            <a:t>Start citalopram</a:t>
          </a:r>
          <a:endParaRPr lang="en-US" sz="1300" dirty="0"/>
        </a:p>
      </dgm:t>
    </dgm:pt>
    <dgm:pt modelId="{3C8D9288-CE06-4A2D-A0B1-151EA377543C}" type="parTrans" cxnId="{A0711FBC-E0B0-4B40-9034-2588C4911695}">
      <dgm:prSet/>
      <dgm:spPr/>
      <dgm:t>
        <a:bodyPr/>
        <a:lstStyle/>
        <a:p>
          <a:endParaRPr lang="en-US"/>
        </a:p>
      </dgm:t>
    </dgm:pt>
    <dgm:pt modelId="{331DF092-7EAC-40FD-A724-CD7D9242A70A}" type="sibTrans" cxnId="{A0711FBC-E0B0-4B40-9034-2588C4911695}">
      <dgm:prSet/>
      <dgm:spPr/>
      <dgm:t>
        <a:bodyPr/>
        <a:lstStyle/>
        <a:p>
          <a:endParaRPr lang="en-US" dirty="0"/>
        </a:p>
      </dgm:t>
    </dgm:pt>
    <dgm:pt modelId="{604FA54C-55AB-4901-BCBF-EDD987D5F126}">
      <dgm:prSet custT="1"/>
      <dgm:spPr/>
      <dgm:t>
        <a:bodyPr/>
        <a:lstStyle/>
        <a:p>
          <a:r>
            <a:rPr lang="nl-NL" sz="1600" dirty="0"/>
            <a:t>1 week na start citalopram gevonden door thuiszorg. Versuft, niet aanspreekbaar, lage ademfrequentie. </a:t>
          </a:r>
        </a:p>
        <a:p>
          <a:r>
            <a:rPr lang="nl-NL" sz="1600" dirty="0"/>
            <a:t>112 gebeld.</a:t>
          </a:r>
          <a:endParaRPr lang="en-US" sz="1600" dirty="0"/>
        </a:p>
      </dgm:t>
    </dgm:pt>
    <dgm:pt modelId="{3C7182DA-59B3-44F2-94FC-E5803E0152F9}" type="parTrans" cxnId="{CA14FAEB-769A-4EBE-96B8-928A79FC2E28}">
      <dgm:prSet/>
      <dgm:spPr/>
      <dgm:t>
        <a:bodyPr/>
        <a:lstStyle/>
        <a:p>
          <a:endParaRPr lang="en-US"/>
        </a:p>
      </dgm:t>
    </dgm:pt>
    <dgm:pt modelId="{53C738D2-6CA6-45F7-9925-51213A7D40AE}" type="sibTrans" cxnId="{CA14FAEB-769A-4EBE-96B8-928A79FC2E28}">
      <dgm:prSet/>
      <dgm:spPr/>
      <dgm:t>
        <a:bodyPr/>
        <a:lstStyle/>
        <a:p>
          <a:endParaRPr lang="en-US" dirty="0"/>
        </a:p>
      </dgm:t>
    </dgm:pt>
    <dgm:pt modelId="{D3864330-8449-448A-A107-78B861DA328C}">
      <dgm:prSet custT="1"/>
      <dgm:spPr/>
      <dgm:t>
        <a:bodyPr/>
        <a:lstStyle/>
        <a:p>
          <a:r>
            <a:rPr lang="nl-NL" sz="1600" dirty="0"/>
            <a:t>Omdat de medicatie dagelijks onder toename wordt verstrekt lijkt er geen sprake van intentionele overdosering citalopram. </a:t>
          </a:r>
          <a:endParaRPr lang="en-US" sz="1600" dirty="0"/>
        </a:p>
      </dgm:t>
    </dgm:pt>
    <dgm:pt modelId="{C7DD4833-A2E6-4731-AEFF-99079B4ED339}" type="parTrans" cxnId="{DBB4CCA9-C24A-4385-A65F-CA58FC5F0DA2}">
      <dgm:prSet/>
      <dgm:spPr/>
      <dgm:t>
        <a:bodyPr/>
        <a:lstStyle/>
        <a:p>
          <a:endParaRPr lang="en-US"/>
        </a:p>
      </dgm:t>
    </dgm:pt>
    <dgm:pt modelId="{DA55E372-CD07-414C-B29A-E001C9824D58}" type="sibTrans" cxnId="{DBB4CCA9-C24A-4385-A65F-CA58FC5F0DA2}">
      <dgm:prSet/>
      <dgm:spPr/>
      <dgm:t>
        <a:bodyPr/>
        <a:lstStyle/>
        <a:p>
          <a:endParaRPr lang="en-US" dirty="0"/>
        </a:p>
      </dgm:t>
    </dgm:pt>
    <dgm:pt modelId="{D833B8E8-A893-4554-B589-7DBB32CA625E}">
      <dgm:prSet custT="1"/>
      <dgm:spPr/>
      <dgm:t>
        <a:bodyPr/>
        <a:lstStyle/>
        <a:p>
          <a:r>
            <a:rPr lang="nl-NL" sz="2400" dirty="0"/>
            <a:t>Wat kan hier aan de hand zijn? </a:t>
          </a:r>
          <a:endParaRPr lang="en-US" sz="2400" dirty="0"/>
        </a:p>
      </dgm:t>
    </dgm:pt>
    <dgm:pt modelId="{67C61F66-0D8B-4C3B-A7D2-619164763CCA}" type="parTrans" cxnId="{5EC26043-9CFC-485F-B455-609750BBBDBC}">
      <dgm:prSet/>
      <dgm:spPr/>
      <dgm:t>
        <a:bodyPr/>
        <a:lstStyle/>
        <a:p>
          <a:endParaRPr lang="en-US"/>
        </a:p>
      </dgm:t>
    </dgm:pt>
    <dgm:pt modelId="{82764DDC-6DB8-42F0-90D1-6FC5BD7B34C0}" type="sibTrans" cxnId="{5EC26043-9CFC-485F-B455-609750BBBDBC}">
      <dgm:prSet/>
      <dgm:spPr/>
      <dgm:t>
        <a:bodyPr/>
        <a:lstStyle/>
        <a:p>
          <a:endParaRPr lang="en-US"/>
        </a:p>
      </dgm:t>
    </dgm:pt>
    <dgm:pt modelId="{D06FC03E-51BE-4E4A-A56B-E3AE59740F06}" type="pres">
      <dgm:prSet presAssocID="{46FD722D-DD4A-40C7-83E4-B001E81C638B}" presName="Name0" presStyleCnt="0">
        <dgm:presLayoutVars>
          <dgm:dir/>
          <dgm:resizeHandles val="exact"/>
        </dgm:presLayoutVars>
      </dgm:prSet>
      <dgm:spPr/>
    </dgm:pt>
    <dgm:pt modelId="{4772395F-03CC-4CFC-9FAD-D1ACFE801F6B}" type="pres">
      <dgm:prSet presAssocID="{FAF5BF35-2761-4A6D-865B-5BB9BA6F9A97}" presName="node" presStyleLbl="node1" presStyleIdx="0" presStyleCnt="7" custLinFactNeighborX="-2760">
        <dgm:presLayoutVars>
          <dgm:bulletEnabled val="1"/>
        </dgm:presLayoutVars>
      </dgm:prSet>
      <dgm:spPr/>
    </dgm:pt>
    <dgm:pt modelId="{EB3D980E-DADA-4629-9356-C04D107000FD}" type="pres">
      <dgm:prSet presAssocID="{27E53C0E-32C6-41C1-B332-7A3E6A03AD77}" presName="sibTrans" presStyleLbl="sibTrans1D1" presStyleIdx="0" presStyleCnt="6"/>
      <dgm:spPr/>
    </dgm:pt>
    <dgm:pt modelId="{06D05FAB-C214-4226-8802-00EC2E00CE12}" type="pres">
      <dgm:prSet presAssocID="{27E53C0E-32C6-41C1-B332-7A3E6A03AD77}" presName="connectorText" presStyleLbl="sibTrans1D1" presStyleIdx="0" presStyleCnt="6"/>
      <dgm:spPr/>
    </dgm:pt>
    <dgm:pt modelId="{D8D03851-D76D-451E-8B9F-A572B10DE8EB}" type="pres">
      <dgm:prSet presAssocID="{ECA360DD-3EBA-40E5-9A2D-F400134FEF3E}" presName="node" presStyleLbl="node1" presStyleIdx="1" presStyleCnt="7">
        <dgm:presLayoutVars>
          <dgm:bulletEnabled val="1"/>
        </dgm:presLayoutVars>
      </dgm:prSet>
      <dgm:spPr/>
    </dgm:pt>
    <dgm:pt modelId="{C8AB404D-049A-4F3B-A7F4-B0B406781F36}" type="pres">
      <dgm:prSet presAssocID="{080EFA27-F481-4D91-B204-FAFFC6B32ABA}" presName="sibTrans" presStyleLbl="sibTrans1D1" presStyleIdx="1" presStyleCnt="6"/>
      <dgm:spPr/>
    </dgm:pt>
    <dgm:pt modelId="{8946EC81-B6B1-4F2B-B97D-2885FEEA1014}" type="pres">
      <dgm:prSet presAssocID="{080EFA27-F481-4D91-B204-FAFFC6B32ABA}" presName="connectorText" presStyleLbl="sibTrans1D1" presStyleIdx="1" presStyleCnt="6"/>
      <dgm:spPr/>
    </dgm:pt>
    <dgm:pt modelId="{931814FE-3F77-42EF-8028-75E7A14E20C8}" type="pres">
      <dgm:prSet presAssocID="{7BB28223-4C16-477F-959B-6F34398E11CD}" presName="node" presStyleLbl="node1" presStyleIdx="2" presStyleCnt="7">
        <dgm:presLayoutVars>
          <dgm:bulletEnabled val="1"/>
        </dgm:presLayoutVars>
      </dgm:prSet>
      <dgm:spPr/>
    </dgm:pt>
    <dgm:pt modelId="{B83077A7-AC9A-4E2F-BA88-490249331CE5}" type="pres">
      <dgm:prSet presAssocID="{453172B8-BF0E-438D-B119-17706E8BE9DD}" presName="sibTrans" presStyleLbl="sibTrans1D1" presStyleIdx="2" presStyleCnt="6"/>
      <dgm:spPr/>
    </dgm:pt>
    <dgm:pt modelId="{BAFB7BFD-EABA-4A06-BCEF-F513D0D96983}" type="pres">
      <dgm:prSet presAssocID="{453172B8-BF0E-438D-B119-17706E8BE9DD}" presName="connectorText" presStyleLbl="sibTrans1D1" presStyleIdx="2" presStyleCnt="6"/>
      <dgm:spPr/>
    </dgm:pt>
    <dgm:pt modelId="{BFE60B7D-22A2-40EC-A343-D2F159F8D94E}" type="pres">
      <dgm:prSet presAssocID="{57EFB1A0-B664-4896-8EC2-4667642A723F}" presName="node" presStyleLbl="node1" presStyleIdx="3" presStyleCnt="7">
        <dgm:presLayoutVars>
          <dgm:bulletEnabled val="1"/>
        </dgm:presLayoutVars>
      </dgm:prSet>
      <dgm:spPr/>
    </dgm:pt>
    <dgm:pt modelId="{416C4CFD-694A-488D-AFB0-0E400378328E}" type="pres">
      <dgm:prSet presAssocID="{331DF092-7EAC-40FD-A724-CD7D9242A70A}" presName="sibTrans" presStyleLbl="sibTrans1D1" presStyleIdx="3" presStyleCnt="6"/>
      <dgm:spPr/>
    </dgm:pt>
    <dgm:pt modelId="{21FD4B30-3160-443C-ACAD-FF596D7EE427}" type="pres">
      <dgm:prSet presAssocID="{331DF092-7EAC-40FD-A724-CD7D9242A70A}" presName="connectorText" presStyleLbl="sibTrans1D1" presStyleIdx="3" presStyleCnt="6"/>
      <dgm:spPr/>
    </dgm:pt>
    <dgm:pt modelId="{F70592F7-CBA6-4C16-AFFA-2962FC841709}" type="pres">
      <dgm:prSet presAssocID="{604FA54C-55AB-4901-BCBF-EDD987D5F126}" presName="node" presStyleLbl="node1" presStyleIdx="4" presStyleCnt="7">
        <dgm:presLayoutVars>
          <dgm:bulletEnabled val="1"/>
        </dgm:presLayoutVars>
      </dgm:prSet>
      <dgm:spPr/>
    </dgm:pt>
    <dgm:pt modelId="{EE1DA4F8-0403-4EAF-9079-B590D077A9F5}" type="pres">
      <dgm:prSet presAssocID="{53C738D2-6CA6-45F7-9925-51213A7D40AE}" presName="sibTrans" presStyleLbl="sibTrans1D1" presStyleIdx="4" presStyleCnt="6"/>
      <dgm:spPr/>
    </dgm:pt>
    <dgm:pt modelId="{A9AC8908-C44C-466C-94D0-0964024E460A}" type="pres">
      <dgm:prSet presAssocID="{53C738D2-6CA6-45F7-9925-51213A7D40AE}" presName="connectorText" presStyleLbl="sibTrans1D1" presStyleIdx="4" presStyleCnt="6"/>
      <dgm:spPr/>
    </dgm:pt>
    <dgm:pt modelId="{8A37D3BE-2CA2-493D-8A27-5B16A8C8F42E}" type="pres">
      <dgm:prSet presAssocID="{D3864330-8449-448A-A107-78B861DA328C}" presName="node" presStyleLbl="node1" presStyleIdx="5" presStyleCnt="7">
        <dgm:presLayoutVars>
          <dgm:bulletEnabled val="1"/>
        </dgm:presLayoutVars>
      </dgm:prSet>
      <dgm:spPr/>
    </dgm:pt>
    <dgm:pt modelId="{43D8B54B-E7EA-41A2-AEE1-4D3768F0A3AF}" type="pres">
      <dgm:prSet presAssocID="{DA55E372-CD07-414C-B29A-E001C9824D58}" presName="sibTrans" presStyleLbl="sibTrans1D1" presStyleIdx="5" presStyleCnt="6"/>
      <dgm:spPr/>
    </dgm:pt>
    <dgm:pt modelId="{85C46726-A6B8-4570-9ECC-B28904BB0F2D}" type="pres">
      <dgm:prSet presAssocID="{DA55E372-CD07-414C-B29A-E001C9824D58}" presName="connectorText" presStyleLbl="sibTrans1D1" presStyleIdx="5" presStyleCnt="6"/>
      <dgm:spPr/>
    </dgm:pt>
    <dgm:pt modelId="{4A2DA211-AC35-4AF3-8A39-BAF70B7D72F6}" type="pres">
      <dgm:prSet presAssocID="{D833B8E8-A893-4554-B589-7DBB32CA625E}" presName="node" presStyleLbl="node1" presStyleIdx="6" presStyleCnt="7">
        <dgm:presLayoutVars>
          <dgm:bulletEnabled val="1"/>
        </dgm:presLayoutVars>
      </dgm:prSet>
      <dgm:spPr/>
    </dgm:pt>
  </dgm:ptLst>
  <dgm:cxnLst>
    <dgm:cxn modelId="{E2330C13-08DF-4A2D-8247-4269CAD9D679}" srcId="{46FD722D-DD4A-40C7-83E4-B001E81C638B}" destId="{ECA360DD-3EBA-40E5-9A2D-F400134FEF3E}" srcOrd="1" destOrd="0" parTransId="{81E28539-B5EC-4DEC-B28A-E78987F05C9B}" sibTransId="{080EFA27-F481-4D91-B204-FAFFC6B32ABA}"/>
    <dgm:cxn modelId="{6E6C7F15-F405-4C89-A073-258E171650C0}" type="presOf" srcId="{27E53C0E-32C6-41C1-B332-7A3E6A03AD77}" destId="{EB3D980E-DADA-4629-9356-C04D107000FD}" srcOrd="0" destOrd="0" presId="urn:microsoft.com/office/officeart/2016/7/layout/RepeatingBendingProcessNew"/>
    <dgm:cxn modelId="{8E74C91C-9400-4DAB-B696-85B10C435DAD}" type="presOf" srcId="{53C738D2-6CA6-45F7-9925-51213A7D40AE}" destId="{EE1DA4F8-0403-4EAF-9079-B590D077A9F5}" srcOrd="0" destOrd="0" presId="urn:microsoft.com/office/officeart/2016/7/layout/RepeatingBendingProcessNew"/>
    <dgm:cxn modelId="{DF2BF01C-F38D-4DD2-9EBC-A656A24B70C5}" type="presOf" srcId="{D833B8E8-A893-4554-B589-7DBB32CA625E}" destId="{4A2DA211-AC35-4AF3-8A39-BAF70B7D72F6}" srcOrd="0" destOrd="0" presId="urn:microsoft.com/office/officeart/2016/7/layout/RepeatingBendingProcessNew"/>
    <dgm:cxn modelId="{60494620-EBAC-43D5-99E3-3C02821A9B76}" type="presOf" srcId="{080EFA27-F481-4D91-B204-FAFFC6B32ABA}" destId="{8946EC81-B6B1-4F2B-B97D-2885FEEA1014}" srcOrd="1" destOrd="0" presId="urn:microsoft.com/office/officeart/2016/7/layout/RepeatingBendingProcessNew"/>
    <dgm:cxn modelId="{4E285322-7097-4033-9182-5B4F27305AC4}" type="presOf" srcId="{ECA360DD-3EBA-40E5-9A2D-F400134FEF3E}" destId="{D8D03851-D76D-451E-8B9F-A572B10DE8EB}" srcOrd="0" destOrd="0" presId="urn:microsoft.com/office/officeart/2016/7/layout/RepeatingBendingProcessNew"/>
    <dgm:cxn modelId="{44F7D52C-969D-4F3D-A503-FC6DB5E85E47}" type="presOf" srcId="{331DF092-7EAC-40FD-A724-CD7D9242A70A}" destId="{21FD4B30-3160-443C-ACAD-FF596D7EE427}" srcOrd="1" destOrd="0" presId="urn:microsoft.com/office/officeart/2016/7/layout/RepeatingBendingProcessNew"/>
    <dgm:cxn modelId="{BBB9063D-BB3E-4671-9AA4-E7AA034C48D5}" type="presOf" srcId="{604FA54C-55AB-4901-BCBF-EDD987D5F126}" destId="{F70592F7-CBA6-4C16-AFFA-2962FC841709}" srcOrd="0" destOrd="0" presId="urn:microsoft.com/office/officeart/2016/7/layout/RepeatingBendingProcessNew"/>
    <dgm:cxn modelId="{D1F7C461-6E54-40BF-8DE8-9D6201915892}" type="presOf" srcId="{27E53C0E-32C6-41C1-B332-7A3E6A03AD77}" destId="{06D05FAB-C214-4226-8802-00EC2E00CE12}" srcOrd="1" destOrd="0" presId="urn:microsoft.com/office/officeart/2016/7/layout/RepeatingBendingProcessNew"/>
    <dgm:cxn modelId="{E14E2263-5F5C-43FC-8010-C394698EF75C}" srcId="{46FD722D-DD4A-40C7-83E4-B001E81C638B}" destId="{FAF5BF35-2761-4A6D-865B-5BB9BA6F9A97}" srcOrd="0" destOrd="0" parTransId="{6F3A1E95-3F30-4E5D-98B4-DBD171732A32}" sibTransId="{27E53C0E-32C6-41C1-B332-7A3E6A03AD77}"/>
    <dgm:cxn modelId="{5EC26043-9CFC-485F-B455-609750BBBDBC}" srcId="{46FD722D-DD4A-40C7-83E4-B001E81C638B}" destId="{D833B8E8-A893-4554-B589-7DBB32CA625E}" srcOrd="6" destOrd="0" parTransId="{67C61F66-0D8B-4C3B-A7D2-619164763CCA}" sibTransId="{82764DDC-6DB8-42F0-90D1-6FC5BD7B34C0}"/>
    <dgm:cxn modelId="{FFCC8F6E-6C56-42B3-B4A7-3268EDF85CCE}" type="presOf" srcId="{D3864330-8449-448A-A107-78B861DA328C}" destId="{8A37D3BE-2CA2-493D-8A27-5B16A8C8F42E}" srcOrd="0" destOrd="0" presId="urn:microsoft.com/office/officeart/2016/7/layout/RepeatingBendingProcessNew"/>
    <dgm:cxn modelId="{3042436F-A82E-48EF-9F40-1F0338D79658}" type="presOf" srcId="{080EFA27-F481-4D91-B204-FAFFC6B32ABA}" destId="{C8AB404D-049A-4F3B-A7F4-B0B406781F36}" srcOrd="0" destOrd="0" presId="urn:microsoft.com/office/officeart/2016/7/layout/RepeatingBendingProcessNew"/>
    <dgm:cxn modelId="{95CEC37D-57F0-4293-9BBD-CB47F1BE42A5}" type="presOf" srcId="{453172B8-BF0E-438D-B119-17706E8BE9DD}" destId="{BAFB7BFD-EABA-4A06-BCEF-F513D0D96983}" srcOrd="1" destOrd="0" presId="urn:microsoft.com/office/officeart/2016/7/layout/RepeatingBendingProcessNew"/>
    <dgm:cxn modelId="{F180C883-3236-47DA-8C87-111469D2ACE0}" type="presOf" srcId="{53C738D2-6CA6-45F7-9925-51213A7D40AE}" destId="{A9AC8908-C44C-466C-94D0-0964024E460A}" srcOrd="1" destOrd="0" presId="urn:microsoft.com/office/officeart/2016/7/layout/RepeatingBendingProcessNew"/>
    <dgm:cxn modelId="{1EB6DE9A-F53F-467D-9C02-FBDFD918A268}" srcId="{46FD722D-DD4A-40C7-83E4-B001E81C638B}" destId="{7BB28223-4C16-477F-959B-6F34398E11CD}" srcOrd="2" destOrd="0" parTransId="{6B00D0F8-B5C6-42C9-9B60-69A1F61FD961}" sibTransId="{453172B8-BF0E-438D-B119-17706E8BE9DD}"/>
    <dgm:cxn modelId="{DBB4CCA9-C24A-4385-A65F-CA58FC5F0DA2}" srcId="{46FD722D-DD4A-40C7-83E4-B001E81C638B}" destId="{D3864330-8449-448A-A107-78B861DA328C}" srcOrd="5" destOrd="0" parTransId="{C7DD4833-A2E6-4731-AEFF-99079B4ED339}" sibTransId="{DA55E372-CD07-414C-B29A-E001C9824D58}"/>
    <dgm:cxn modelId="{18A262AD-C1A4-47CE-854B-BFA36540E1C8}" type="presOf" srcId="{57EFB1A0-B664-4896-8EC2-4667642A723F}" destId="{BFE60B7D-22A2-40EC-A343-D2F159F8D94E}" srcOrd="0" destOrd="0" presId="urn:microsoft.com/office/officeart/2016/7/layout/RepeatingBendingProcessNew"/>
    <dgm:cxn modelId="{4789E6AD-63C0-4877-BE33-C69638320DC4}" type="presOf" srcId="{7BB28223-4C16-477F-959B-6F34398E11CD}" destId="{931814FE-3F77-42EF-8028-75E7A14E20C8}" srcOrd="0" destOrd="0" presId="urn:microsoft.com/office/officeart/2016/7/layout/RepeatingBendingProcessNew"/>
    <dgm:cxn modelId="{009C25B9-C1DB-429A-858F-7314659A208D}" type="presOf" srcId="{46FD722D-DD4A-40C7-83E4-B001E81C638B}" destId="{D06FC03E-51BE-4E4A-A56B-E3AE59740F06}" srcOrd="0" destOrd="0" presId="urn:microsoft.com/office/officeart/2016/7/layout/RepeatingBendingProcessNew"/>
    <dgm:cxn modelId="{A0711FBC-E0B0-4B40-9034-2588C4911695}" srcId="{46FD722D-DD4A-40C7-83E4-B001E81C638B}" destId="{57EFB1A0-B664-4896-8EC2-4667642A723F}" srcOrd="3" destOrd="0" parTransId="{3C8D9288-CE06-4A2D-A0B1-151EA377543C}" sibTransId="{331DF092-7EAC-40FD-A724-CD7D9242A70A}"/>
    <dgm:cxn modelId="{989606D4-3E22-45DF-890B-25E6E5B1BAD2}" type="presOf" srcId="{453172B8-BF0E-438D-B119-17706E8BE9DD}" destId="{B83077A7-AC9A-4E2F-BA88-490249331CE5}" srcOrd="0" destOrd="0" presId="urn:microsoft.com/office/officeart/2016/7/layout/RepeatingBendingProcessNew"/>
    <dgm:cxn modelId="{59AA33D7-64AF-41ED-956E-31A7B9B4F39F}" type="presOf" srcId="{331DF092-7EAC-40FD-A724-CD7D9242A70A}" destId="{416C4CFD-694A-488D-AFB0-0E400378328E}" srcOrd="0" destOrd="0" presId="urn:microsoft.com/office/officeart/2016/7/layout/RepeatingBendingProcessNew"/>
    <dgm:cxn modelId="{47069FE6-DCD2-4EBF-9F58-E3CCC6F96EE9}" type="presOf" srcId="{FAF5BF35-2761-4A6D-865B-5BB9BA6F9A97}" destId="{4772395F-03CC-4CFC-9FAD-D1ACFE801F6B}" srcOrd="0" destOrd="0" presId="urn:microsoft.com/office/officeart/2016/7/layout/RepeatingBendingProcessNew"/>
    <dgm:cxn modelId="{CA14FAEB-769A-4EBE-96B8-928A79FC2E28}" srcId="{46FD722D-DD4A-40C7-83E4-B001E81C638B}" destId="{604FA54C-55AB-4901-BCBF-EDD987D5F126}" srcOrd="4" destOrd="0" parTransId="{3C7182DA-59B3-44F2-94FC-E5803E0152F9}" sibTransId="{53C738D2-6CA6-45F7-9925-51213A7D40AE}"/>
    <dgm:cxn modelId="{562914F3-D541-4430-8F1C-74BA642C2D50}" type="presOf" srcId="{DA55E372-CD07-414C-B29A-E001C9824D58}" destId="{85C46726-A6B8-4570-9ECC-B28904BB0F2D}" srcOrd="1" destOrd="0" presId="urn:microsoft.com/office/officeart/2016/7/layout/RepeatingBendingProcessNew"/>
    <dgm:cxn modelId="{E1769EFA-2FA2-4617-808B-E8B71B901813}" type="presOf" srcId="{DA55E372-CD07-414C-B29A-E001C9824D58}" destId="{43D8B54B-E7EA-41A2-AEE1-4D3768F0A3AF}" srcOrd="0" destOrd="0" presId="urn:microsoft.com/office/officeart/2016/7/layout/RepeatingBendingProcessNew"/>
    <dgm:cxn modelId="{4F881CDF-04B0-4530-BAD8-B7107E9A8A9E}" type="presParOf" srcId="{D06FC03E-51BE-4E4A-A56B-E3AE59740F06}" destId="{4772395F-03CC-4CFC-9FAD-D1ACFE801F6B}" srcOrd="0" destOrd="0" presId="urn:microsoft.com/office/officeart/2016/7/layout/RepeatingBendingProcessNew"/>
    <dgm:cxn modelId="{2575B313-FF87-4F8A-BFF9-0A2C5C50DB31}" type="presParOf" srcId="{D06FC03E-51BE-4E4A-A56B-E3AE59740F06}" destId="{EB3D980E-DADA-4629-9356-C04D107000FD}" srcOrd="1" destOrd="0" presId="urn:microsoft.com/office/officeart/2016/7/layout/RepeatingBendingProcessNew"/>
    <dgm:cxn modelId="{D0084F02-8F88-444D-914A-0E9614690A69}" type="presParOf" srcId="{EB3D980E-DADA-4629-9356-C04D107000FD}" destId="{06D05FAB-C214-4226-8802-00EC2E00CE12}" srcOrd="0" destOrd="0" presId="urn:microsoft.com/office/officeart/2016/7/layout/RepeatingBendingProcessNew"/>
    <dgm:cxn modelId="{92BE938A-96A8-4763-BFD2-C182E50C5CA4}" type="presParOf" srcId="{D06FC03E-51BE-4E4A-A56B-E3AE59740F06}" destId="{D8D03851-D76D-451E-8B9F-A572B10DE8EB}" srcOrd="2" destOrd="0" presId="urn:microsoft.com/office/officeart/2016/7/layout/RepeatingBendingProcessNew"/>
    <dgm:cxn modelId="{F3EB5E0C-B2CB-42AD-BE1C-95F58C34EEE9}" type="presParOf" srcId="{D06FC03E-51BE-4E4A-A56B-E3AE59740F06}" destId="{C8AB404D-049A-4F3B-A7F4-B0B406781F36}" srcOrd="3" destOrd="0" presId="urn:microsoft.com/office/officeart/2016/7/layout/RepeatingBendingProcessNew"/>
    <dgm:cxn modelId="{38E2DEEA-B305-47CE-AE8B-F9D5DE671F1B}" type="presParOf" srcId="{C8AB404D-049A-4F3B-A7F4-B0B406781F36}" destId="{8946EC81-B6B1-4F2B-B97D-2885FEEA1014}" srcOrd="0" destOrd="0" presId="urn:microsoft.com/office/officeart/2016/7/layout/RepeatingBendingProcessNew"/>
    <dgm:cxn modelId="{9A0BE02C-683B-4239-B569-8ECE2611B0B6}" type="presParOf" srcId="{D06FC03E-51BE-4E4A-A56B-E3AE59740F06}" destId="{931814FE-3F77-42EF-8028-75E7A14E20C8}" srcOrd="4" destOrd="0" presId="urn:microsoft.com/office/officeart/2016/7/layout/RepeatingBendingProcessNew"/>
    <dgm:cxn modelId="{6FD9BF50-F304-4892-B232-F3D3C18B9D52}" type="presParOf" srcId="{D06FC03E-51BE-4E4A-A56B-E3AE59740F06}" destId="{B83077A7-AC9A-4E2F-BA88-490249331CE5}" srcOrd="5" destOrd="0" presId="urn:microsoft.com/office/officeart/2016/7/layout/RepeatingBendingProcessNew"/>
    <dgm:cxn modelId="{B0252905-5FDF-42D0-A491-3372F691F464}" type="presParOf" srcId="{B83077A7-AC9A-4E2F-BA88-490249331CE5}" destId="{BAFB7BFD-EABA-4A06-BCEF-F513D0D96983}" srcOrd="0" destOrd="0" presId="urn:microsoft.com/office/officeart/2016/7/layout/RepeatingBendingProcessNew"/>
    <dgm:cxn modelId="{E69063A8-7CD1-4D0A-8BAE-7D2CDC051E48}" type="presParOf" srcId="{D06FC03E-51BE-4E4A-A56B-E3AE59740F06}" destId="{BFE60B7D-22A2-40EC-A343-D2F159F8D94E}" srcOrd="6" destOrd="0" presId="urn:microsoft.com/office/officeart/2016/7/layout/RepeatingBendingProcessNew"/>
    <dgm:cxn modelId="{1DD5734C-ED20-4D22-8EBE-9AE2333FDB7E}" type="presParOf" srcId="{D06FC03E-51BE-4E4A-A56B-E3AE59740F06}" destId="{416C4CFD-694A-488D-AFB0-0E400378328E}" srcOrd="7" destOrd="0" presId="urn:microsoft.com/office/officeart/2016/7/layout/RepeatingBendingProcessNew"/>
    <dgm:cxn modelId="{C9D3A840-24A6-4C21-9DC0-EF73C08BFE37}" type="presParOf" srcId="{416C4CFD-694A-488D-AFB0-0E400378328E}" destId="{21FD4B30-3160-443C-ACAD-FF596D7EE427}" srcOrd="0" destOrd="0" presId="urn:microsoft.com/office/officeart/2016/7/layout/RepeatingBendingProcessNew"/>
    <dgm:cxn modelId="{ACA32625-7074-45B8-9043-6489BEF7B935}" type="presParOf" srcId="{D06FC03E-51BE-4E4A-A56B-E3AE59740F06}" destId="{F70592F7-CBA6-4C16-AFFA-2962FC841709}" srcOrd="8" destOrd="0" presId="urn:microsoft.com/office/officeart/2016/7/layout/RepeatingBendingProcessNew"/>
    <dgm:cxn modelId="{2B2FF700-6C3F-49D1-B09E-592A582D643A}" type="presParOf" srcId="{D06FC03E-51BE-4E4A-A56B-E3AE59740F06}" destId="{EE1DA4F8-0403-4EAF-9079-B590D077A9F5}" srcOrd="9" destOrd="0" presId="urn:microsoft.com/office/officeart/2016/7/layout/RepeatingBendingProcessNew"/>
    <dgm:cxn modelId="{3224E574-5FFE-46FF-A302-C68EF6A90868}" type="presParOf" srcId="{EE1DA4F8-0403-4EAF-9079-B590D077A9F5}" destId="{A9AC8908-C44C-466C-94D0-0964024E460A}" srcOrd="0" destOrd="0" presId="urn:microsoft.com/office/officeart/2016/7/layout/RepeatingBendingProcessNew"/>
    <dgm:cxn modelId="{F1F067FB-8033-40AF-993E-1A6AD9BCB634}" type="presParOf" srcId="{D06FC03E-51BE-4E4A-A56B-E3AE59740F06}" destId="{8A37D3BE-2CA2-493D-8A27-5B16A8C8F42E}" srcOrd="10" destOrd="0" presId="urn:microsoft.com/office/officeart/2016/7/layout/RepeatingBendingProcessNew"/>
    <dgm:cxn modelId="{B571635E-4457-420E-9409-15725B027615}" type="presParOf" srcId="{D06FC03E-51BE-4E4A-A56B-E3AE59740F06}" destId="{43D8B54B-E7EA-41A2-AEE1-4D3768F0A3AF}" srcOrd="11" destOrd="0" presId="urn:microsoft.com/office/officeart/2016/7/layout/RepeatingBendingProcessNew"/>
    <dgm:cxn modelId="{1D98B175-7941-4BC1-AEC3-8441ED6BD96A}" type="presParOf" srcId="{43D8B54B-E7EA-41A2-AEE1-4D3768F0A3AF}" destId="{85C46726-A6B8-4570-9ECC-B28904BB0F2D}" srcOrd="0" destOrd="0" presId="urn:microsoft.com/office/officeart/2016/7/layout/RepeatingBendingProcessNew"/>
    <dgm:cxn modelId="{32632F23-03E8-4617-9200-52A4471F9ADA}" type="presParOf" srcId="{D06FC03E-51BE-4E4A-A56B-E3AE59740F06}" destId="{4A2DA211-AC35-4AF3-8A39-BAF70B7D72F6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CF9F0-0253-4788-9A3B-FFA97FCDD5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1232A3-E8A7-4038-9C95-0471B80F3D52}">
      <dgm:prSet/>
      <dgm:spPr/>
      <dgm:t>
        <a:bodyPr/>
        <a:lstStyle/>
        <a:p>
          <a:r>
            <a:rPr lang="nl-NL" dirty="0"/>
            <a:t>16 % </a:t>
          </a:r>
          <a:endParaRPr lang="en-US" dirty="0"/>
        </a:p>
      </dgm:t>
    </dgm:pt>
    <dgm:pt modelId="{9C1FD43A-B64F-461F-AADD-E1A5E77BA09E}" type="parTrans" cxnId="{28D19D56-E0D5-459B-8AF6-A661C453E985}">
      <dgm:prSet/>
      <dgm:spPr/>
      <dgm:t>
        <a:bodyPr/>
        <a:lstStyle/>
        <a:p>
          <a:endParaRPr lang="en-US"/>
        </a:p>
      </dgm:t>
    </dgm:pt>
    <dgm:pt modelId="{80CC1240-5C57-446C-A382-8DE15E76A4F2}" type="sibTrans" cxnId="{28D19D56-E0D5-459B-8AF6-A661C453E985}">
      <dgm:prSet/>
      <dgm:spPr/>
      <dgm:t>
        <a:bodyPr/>
        <a:lstStyle/>
        <a:p>
          <a:endParaRPr lang="en-US"/>
        </a:p>
      </dgm:t>
    </dgm:pt>
    <dgm:pt modelId="{C5A9CC01-E27B-4654-A30B-7B5234041EE9}" type="pres">
      <dgm:prSet presAssocID="{317CF9F0-0253-4788-9A3B-FFA97FCDD593}" presName="linear" presStyleCnt="0">
        <dgm:presLayoutVars>
          <dgm:animLvl val="lvl"/>
          <dgm:resizeHandles val="exact"/>
        </dgm:presLayoutVars>
      </dgm:prSet>
      <dgm:spPr/>
    </dgm:pt>
    <dgm:pt modelId="{CAE32011-CD61-4CB7-BCAF-C82AE71115BC}" type="pres">
      <dgm:prSet presAssocID="{B31232A3-E8A7-4038-9C95-0471B80F3D5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3A1583D-F925-4069-AE1C-C2DF8CB2A9B1}" type="presOf" srcId="{B31232A3-E8A7-4038-9C95-0471B80F3D52}" destId="{CAE32011-CD61-4CB7-BCAF-C82AE71115BC}" srcOrd="0" destOrd="0" presId="urn:microsoft.com/office/officeart/2005/8/layout/vList2"/>
    <dgm:cxn modelId="{28D19D56-E0D5-459B-8AF6-A661C453E985}" srcId="{317CF9F0-0253-4788-9A3B-FFA97FCDD593}" destId="{B31232A3-E8A7-4038-9C95-0471B80F3D52}" srcOrd="0" destOrd="0" parTransId="{9C1FD43A-B64F-461F-AADD-E1A5E77BA09E}" sibTransId="{80CC1240-5C57-446C-A382-8DE15E76A4F2}"/>
    <dgm:cxn modelId="{3B7448F3-9D30-4D13-AE21-DBBDCDAB8567}" type="presOf" srcId="{317CF9F0-0253-4788-9A3B-FFA97FCDD593}" destId="{C5A9CC01-E27B-4654-A30B-7B5234041EE9}" srcOrd="0" destOrd="0" presId="urn:microsoft.com/office/officeart/2005/8/layout/vList2"/>
    <dgm:cxn modelId="{0E4E6718-E2DD-4116-8141-CD77676BCB9C}" type="presParOf" srcId="{C5A9CC01-E27B-4654-A30B-7B5234041EE9}" destId="{CAE32011-CD61-4CB7-BCAF-C82AE71115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FAECB7-AC9D-4EDC-9757-99136B2755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CC2D3E-1CE8-4E1F-AF4E-3F23A2488BE5}">
      <dgm:prSet/>
      <dgm:spPr/>
      <dgm:t>
        <a:bodyPr/>
        <a:lstStyle/>
        <a:p>
          <a:r>
            <a:rPr lang="nl-NL" dirty="0"/>
            <a:t>Mensen met levensbedreigende somatische aandoening/kwetsbaarheid, palliatieve zorgfase en bijkomende verslaving. </a:t>
          </a:r>
          <a:endParaRPr lang="en-US" dirty="0"/>
        </a:p>
      </dgm:t>
    </dgm:pt>
    <dgm:pt modelId="{B1DB98EE-E849-4A73-9E65-CE5CCD18C88C}" type="parTrans" cxnId="{841920EA-AE4F-467E-9117-C66BFC746C9F}">
      <dgm:prSet/>
      <dgm:spPr/>
      <dgm:t>
        <a:bodyPr/>
        <a:lstStyle/>
        <a:p>
          <a:endParaRPr lang="en-US"/>
        </a:p>
      </dgm:t>
    </dgm:pt>
    <dgm:pt modelId="{F53B47C2-C068-4B7E-91E7-8A54F5CB404B}" type="sibTrans" cxnId="{841920EA-AE4F-467E-9117-C66BFC746C9F}">
      <dgm:prSet/>
      <dgm:spPr/>
      <dgm:t>
        <a:bodyPr/>
        <a:lstStyle/>
        <a:p>
          <a:endParaRPr lang="en-US"/>
        </a:p>
      </dgm:t>
    </dgm:pt>
    <dgm:pt modelId="{16120ABB-2D0E-4C0A-8D13-E01D5667250D}">
      <dgm:prSet/>
      <dgm:spPr/>
      <dgm:t>
        <a:bodyPr/>
        <a:lstStyle/>
        <a:p>
          <a:r>
            <a:rPr lang="nl-NL" dirty="0"/>
            <a:t>Mensen die door hun verslaving zelf in palliatieve fase belanden (omdat we ze niet meer kunnen genezen van hun verslaving).</a:t>
          </a:r>
          <a:endParaRPr lang="en-US" dirty="0"/>
        </a:p>
      </dgm:t>
    </dgm:pt>
    <dgm:pt modelId="{345BE754-0FF8-4DDF-96CE-0FADC4691A0B}" type="parTrans" cxnId="{D75984F8-0537-4A32-8D7F-5D5D171C487F}">
      <dgm:prSet/>
      <dgm:spPr/>
      <dgm:t>
        <a:bodyPr/>
        <a:lstStyle/>
        <a:p>
          <a:endParaRPr lang="en-US"/>
        </a:p>
      </dgm:t>
    </dgm:pt>
    <dgm:pt modelId="{797F27AC-5AAC-438A-94D1-A9A601BF4DC7}" type="sibTrans" cxnId="{D75984F8-0537-4A32-8D7F-5D5D171C487F}">
      <dgm:prSet/>
      <dgm:spPr/>
      <dgm:t>
        <a:bodyPr/>
        <a:lstStyle/>
        <a:p>
          <a:endParaRPr lang="en-US"/>
        </a:p>
      </dgm:t>
    </dgm:pt>
    <dgm:pt modelId="{3DC0B29E-1370-4600-B067-EF012FB231AB}" type="pres">
      <dgm:prSet presAssocID="{DEFAECB7-AC9D-4EDC-9757-99136B2755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728D3C-2261-4195-9CEE-B98FFD4CE291}" type="pres">
      <dgm:prSet presAssocID="{9ECC2D3E-1CE8-4E1F-AF4E-3F23A2488BE5}" presName="hierRoot1" presStyleCnt="0">
        <dgm:presLayoutVars>
          <dgm:hierBranch val="init"/>
        </dgm:presLayoutVars>
      </dgm:prSet>
      <dgm:spPr/>
    </dgm:pt>
    <dgm:pt modelId="{EBA79541-E759-4990-8F62-6D65A1627B1B}" type="pres">
      <dgm:prSet presAssocID="{9ECC2D3E-1CE8-4E1F-AF4E-3F23A2488BE5}" presName="rootComposite1" presStyleCnt="0"/>
      <dgm:spPr/>
    </dgm:pt>
    <dgm:pt modelId="{5E1474ED-F805-4319-AA8E-263CC2062B8D}" type="pres">
      <dgm:prSet presAssocID="{9ECC2D3E-1CE8-4E1F-AF4E-3F23A2488BE5}" presName="rootText1" presStyleLbl="node0" presStyleIdx="0" presStyleCnt="2" custScaleX="126324" custScaleY="200805">
        <dgm:presLayoutVars>
          <dgm:chPref val="3"/>
        </dgm:presLayoutVars>
      </dgm:prSet>
      <dgm:spPr/>
    </dgm:pt>
    <dgm:pt modelId="{92AA1915-484E-4CCF-B1DA-723723E1B3D8}" type="pres">
      <dgm:prSet presAssocID="{9ECC2D3E-1CE8-4E1F-AF4E-3F23A2488BE5}" presName="rootConnector1" presStyleLbl="node1" presStyleIdx="0" presStyleCnt="0"/>
      <dgm:spPr/>
    </dgm:pt>
    <dgm:pt modelId="{D06B5ADE-FCC4-4635-A66A-BF89F0805557}" type="pres">
      <dgm:prSet presAssocID="{9ECC2D3E-1CE8-4E1F-AF4E-3F23A2488BE5}" presName="hierChild2" presStyleCnt="0"/>
      <dgm:spPr/>
    </dgm:pt>
    <dgm:pt modelId="{7A8A47D0-08AA-416A-B0EA-A4979EE09D3D}" type="pres">
      <dgm:prSet presAssocID="{9ECC2D3E-1CE8-4E1F-AF4E-3F23A2488BE5}" presName="hierChild3" presStyleCnt="0"/>
      <dgm:spPr/>
    </dgm:pt>
    <dgm:pt modelId="{7B8E546D-FE3E-4BD4-9663-41A733240515}" type="pres">
      <dgm:prSet presAssocID="{16120ABB-2D0E-4C0A-8D13-E01D5667250D}" presName="hierRoot1" presStyleCnt="0">
        <dgm:presLayoutVars>
          <dgm:hierBranch val="init"/>
        </dgm:presLayoutVars>
      </dgm:prSet>
      <dgm:spPr/>
    </dgm:pt>
    <dgm:pt modelId="{3A3F57A5-3A31-436D-9E3E-F86006AD6AC4}" type="pres">
      <dgm:prSet presAssocID="{16120ABB-2D0E-4C0A-8D13-E01D5667250D}" presName="rootComposite1" presStyleCnt="0"/>
      <dgm:spPr/>
    </dgm:pt>
    <dgm:pt modelId="{4E4A4CC5-62CA-4DD4-BDC0-BBDE01AAE596}" type="pres">
      <dgm:prSet presAssocID="{16120ABB-2D0E-4C0A-8D13-E01D5667250D}" presName="rootText1" presStyleLbl="node0" presStyleIdx="1" presStyleCnt="2" custScaleX="125418" custScaleY="200321">
        <dgm:presLayoutVars>
          <dgm:chPref val="3"/>
        </dgm:presLayoutVars>
      </dgm:prSet>
      <dgm:spPr/>
    </dgm:pt>
    <dgm:pt modelId="{8D4F752F-B243-48A0-AF97-A5A4770FD3AA}" type="pres">
      <dgm:prSet presAssocID="{16120ABB-2D0E-4C0A-8D13-E01D5667250D}" presName="rootConnector1" presStyleLbl="node1" presStyleIdx="0" presStyleCnt="0"/>
      <dgm:spPr/>
    </dgm:pt>
    <dgm:pt modelId="{B9A3DD2B-8A9F-4E68-B2B3-62CA310BF622}" type="pres">
      <dgm:prSet presAssocID="{16120ABB-2D0E-4C0A-8D13-E01D5667250D}" presName="hierChild2" presStyleCnt="0"/>
      <dgm:spPr/>
    </dgm:pt>
    <dgm:pt modelId="{F0B26CD3-319A-4289-9A0A-E1FA6E7F0261}" type="pres">
      <dgm:prSet presAssocID="{16120ABB-2D0E-4C0A-8D13-E01D5667250D}" presName="hierChild3" presStyleCnt="0"/>
      <dgm:spPr/>
    </dgm:pt>
  </dgm:ptLst>
  <dgm:cxnLst>
    <dgm:cxn modelId="{F74E3903-8C93-4420-B9A9-A0F77AC8FF77}" type="presOf" srcId="{16120ABB-2D0E-4C0A-8D13-E01D5667250D}" destId="{4E4A4CC5-62CA-4DD4-BDC0-BBDE01AAE596}" srcOrd="0" destOrd="0" presId="urn:microsoft.com/office/officeart/2005/8/layout/orgChart1"/>
    <dgm:cxn modelId="{BDD2B106-B959-436B-B55E-D90CA60E1FFD}" type="presOf" srcId="{16120ABB-2D0E-4C0A-8D13-E01D5667250D}" destId="{8D4F752F-B243-48A0-AF97-A5A4770FD3AA}" srcOrd="1" destOrd="0" presId="urn:microsoft.com/office/officeart/2005/8/layout/orgChart1"/>
    <dgm:cxn modelId="{B81F2674-BB63-4559-83C7-3D0BFBF8E0B2}" type="presOf" srcId="{DEFAECB7-AC9D-4EDC-9757-99136B2755D0}" destId="{3DC0B29E-1370-4600-B067-EF012FB231AB}" srcOrd="0" destOrd="0" presId="urn:microsoft.com/office/officeart/2005/8/layout/orgChart1"/>
    <dgm:cxn modelId="{DA639184-54E5-40BC-AFE6-9BBC16CE643D}" type="presOf" srcId="{9ECC2D3E-1CE8-4E1F-AF4E-3F23A2488BE5}" destId="{5E1474ED-F805-4319-AA8E-263CC2062B8D}" srcOrd="0" destOrd="0" presId="urn:microsoft.com/office/officeart/2005/8/layout/orgChart1"/>
    <dgm:cxn modelId="{85853D9E-C3C0-4A6C-BEB1-BE3A7A3CA9CC}" type="presOf" srcId="{9ECC2D3E-1CE8-4E1F-AF4E-3F23A2488BE5}" destId="{92AA1915-484E-4CCF-B1DA-723723E1B3D8}" srcOrd="1" destOrd="0" presId="urn:microsoft.com/office/officeart/2005/8/layout/orgChart1"/>
    <dgm:cxn modelId="{841920EA-AE4F-467E-9117-C66BFC746C9F}" srcId="{DEFAECB7-AC9D-4EDC-9757-99136B2755D0}" destId="{9ECC2D3E-1CE8-4E1F-AF4E-3F23A2488BE5}" srcOrd="0" destOrd="0" parTransId="{B1DB98EE-E849-4A73-9E65-CE5CCD18C88C}" sibTransId="{F53B47C2-C068-4B7E-91E7-8A54F5CB404B}"/>
    <dgm:cxn modelId="{D75984F8-0537-4A32-8D7F-5D5D171C487F}" srcId="{DEFAECB7-AC9D-4EDC-9757-99136B2755D0}" destId="{16120ABB-2D0E-4C0A-8D13-E01D5667250D}" srcOrd="1" destOrd="0" parTransId="{345BE754-0FF8-4DDF-96CE-0FADC4691A0B}" sibTransId="{797F27AC-5AAC-438A-94D1-A9A601BF4DC7}"/>
    <dgm:cxn modelId="{38362231-0DAB-4317-B0A3-0225745495E0}" type="presParOf" srcId="{3DC0B29E-1370-4600-B067-EF012FB231AB}" destId="{20728D3C-2261-4195-9CEE-B98FFD4CE291}" srcOrd="0" destOrd="0" presId="urn:microsoft.com/office/officeart/2005/8/layout/orgChart1"/>
    <dgm:cxn modelId="{A965C5C0-A5E8-45FA-ACFB-A7F07E7D4497}" type="presParOf" srcId="{20728D3C-2261-4195-9CEE-B98FFD4CE291}" destId="{EBA79541-E759-4990-8F62-6D65A1627B1B}" srcOrd="0" destOrd="0" presId="urn:microsoft.com/office/officeart/2005/8/layout/orgChart1"/>
    <dgm:cxn modelId="{9733B930-2828-4865-8D10-968226C09640}" type="presParOf" srcId="{EBA79541-E759-4990-8F62-6D65A1627B1B}" destId="{5E1474ED-F805-4319-AA8E-263CC2062B8D}" srcOrd="0" destOrd="0" presId="urn:microsoft.com/office/officeart/2005/8/layout/orgChart1"/>
    <dgm:cxn modelId="{15CF32C9-6F34-48AB-B812-44B7F3FF1318}" type="presParOf" srcId="{EBA79541-E759-4990-8F62-6D65A1627B1B}" destId="{92AA1915-484E-4CCF-B1DA-723723E1B3D8}" srcOrd="1" destOrd="0" presId="urn:microsoft.com/office/officeart/2005/8/layout/orgChart1"/>
    <dgm:cxn modelId="{ACA9258E-5695-4FE6-A4DD-94714F1A4C80}" type="presParOf" srcId="{20728D3C-2261-4195-9CEE-B98FFD4CE291}" destId="{D06B5ADE-FCC4-4635-A66A-BF89F0805557}" srcOrd="1" destOrd="0" presId="urn:microsoft.com/office/officeart/2005/8/layout/orgChart1"/>
    <dgm:cxn modelId="{6122F8E5-29DF-4921-BA47-0EE847C274E8}" type="presParOf" srcId="{20728D3C-2261-4195-9CEE-B98FFD4CE291}" destId="{7A8A47D0-08AA-416A-B0EA-A4979EE09D3D}" srcOrd="2" destOrd="0" presId="urn:microsoft.com/office/officeart/2005/8/layout/orgChart1"/>
    <dgm:cxn modelId="{1C34D172-9ACE-457C-8A5D-AD370803C26A}" type="presParOf" srcId="{3DC0B29E-1370-4600-B067-EF012FB231AB}" destId="{7B8E546D-FE3E-4BD4-9663-41A733240515}" srcOrd="1" destOrd="0" presId="urn:microsoft.com/office/officeart/2005/8/layout/orgChart1"/>
    <dgm:cxn modelId="{6A97DF84-DDAA-4BCB-8A12-64D784FD1CD9}" type="presParOf" srcId="{7B8E546D-FE3E-4BD4-9663-41A733240515}" destId="{3A3F57A5-3A31-436D-9E3E-F86006AD6AC4}" srcOrd="0" destOrd="0" presId="urn:microsoft.com/office/officeart/2005/8/layout/orgChart1"/>
    <dgm:cxn modelId="{02E00CFC-8989-4454-8CE0-75382B1A76BB}" type="presParOf" srcId="{3A3F57A5-3A31-436D-9E3E-F86006AD6AC4}" destId="{4E4A4CC5-62CA-4DD4-BDC0-BBDE01AAE596}" srcOrd="0" destOrd="0" presId="urn:microsoft.com/office/officeart/2005/8/layout/orgChart1"/>
    <dgm:cxn modelId="{F395BA77-1842-40B6-AF86-4724AF2CCD7E}" type="presParOf" srcId="{3A3F57A5-3A31-436D-9E3E-F86006AD6AC4}" destId="{8D4F752F-B243-48A0-AF97-A5A4770FD3AA}" srcOrd="1" destOrd="0" presId="urn:microsoft.com/office/officeart/2005/8/layout/orgChart1"/>
    <dgm:cxn modelId="{D2696F2D-AD3B-4665-B45A-CAEA99B4D4AB}" type="presParOf" srcId="{7B8E546D-FE3E-4BD4-9663-41A733240515}" destId="{B9A3DD2B-8A9F-4E68-B2B3-62CA310BF622}" srcOrd="1" destOrd="0" presId="urn:microsoft.com/office/officeart/2005/8/layout/orgChart1"/>
    <dgm:cxn modelId="{B3498788-A251-4966-AB76-B9CC88293E31}" type="presParOf" srcId="{7B8E546D-FE3E-4BD4-9663-41A733240515}" destId="{F0B26CD3-319A-4289-9A0A-E1FA6E7F02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D53859-790B-4EFD-B948-A621C77F209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BA2C1B-D8F6-404C-AEED-6E1053B7CE2F}">
      <dgm:prSet/>
      <dgm:spPr/>
      <dgm:t>
        <a:bodyPr/>
        <a:lstStyle/>
        <a:p>
          <a:r>
            <a:rPr lang="nl-NL" dirty="0"/>
            <a:t>Algemene niet-stoornis specifieke indicatoren </a:t>
          </a:r>
          <a:endParaRPr lang="en-US" dirty="0"/>
        </a:p>
      </dgm:t>
    </dgm:pt>
    <dgm:pt modelId="{7F68897C-4EC7-4AB0-BC95-66FA324E791E}" type="parTrans" cxnId="{17914DE8-D803-4F0D-A04B-F247118F5F85}">
      <dgm:prSet/>
      <dgm:spPr/>
      <dgm:t>
        <a:bodyPr/>
        <a:lstStyle/>
        <a:p>
          <a:endParaRPr lang="en-US"/>
        </a:p>
      </dgm:t>
    </dgm:pt>
    <dgm:pt modelId="{0A877E95-75AD-4916-A0C4-4D13AFA92B24}" type="sibTrans" cxnId="{17914DE8-D803-4F0D-A04B-F247118F5F85}">
      <dgm:prSet/>
      <dgm:spPr/>
      <dgm:t>
        <a:bodyPr/>
        <a:lstStyle/>
        <a:p>
          <a:endParaRPr lang="en-US"/>
        </a:p>
      </dgm:t>
    </dgm:pt>
    <dgm:pt modelId="{9C73B406-D436-481C-83D2-7C7565628A4F}">
      <dgm:prSet/>
      <dgm:spPr/>
      <dgm:t>
        <a:bodyPr/>
        <a:lstStyle/>
        <a:p>
          <a:r>
            <a:rPr lang="nl-NL" dirty="0"/>
            <a:t>Verslaving/stoornis specifieke indicatoren</a:t>
          </a:r>
          <a:endParaRPr lang="en-US" dirty="0"/>
        </a:p>
      </dgm:t>
    </dgm:pt>
    <dgm:pt modelId="{4F371522-1603-40F4-ACB5-0C92DD3F0B4E}" type="parTrans" cxnId="{CF23BB8A-6A12-44C6-B0AB-640772EFA2E2}">
      <dgm:prSet/>
      <dgm:spPr/>
      <dgm:t>
        <a:bodyPr/>
        <a:lstStyle/>
        <a:p>
          <a:endParaRPr lang="en-US"/>
        </a:p>
      </dgm:t>
    </dgm:pt>
    <dgm:pt modelId="{81CF487F-2996-46D9-94F7-50FE8001A5BF}" type="sibTrans" cxnId="{CF23BB8A-6A12-44C6-B0AB-640772EFA2E2}">
      <dgm:prSet/>
      <dgm:spPr/>
      <dgm:t>
        <a:bodyPr/>
        <a:lstStyle/>
        <a:p>
          <a:endParaRPr lang="en-US"/>
        </a:p>
      </dgm:t>
    </dgm:pt>
    <dgm:pt modelId="{D5B3B5C0-9B5D-4A49-989C-FC08363152DB}">
      <dgm:prSet/>
      <dgm:spPr/>
      <dgm:t>
        <a:bodyPr/>
        <a:lstStyle/>
        <a:p>
          <a:r>
            <a:rPr lang="nl-NL" dirty="0"/>
            <a:t>Stoornis specifieke symptomen </a:t>
          </a:r>
          <a:endParaRPr lang="en-US" dirty="0"/>
        </a:p>
      </dgm:t>
    </dgm:pt>
    <dgm:pt modelId="{7C9E874F-43C4-4B59-98B9-F32FB295540B}" type="parTrans" cxnId="{356CB1B2-6A6F-4066-8F44-1EB2CE134AC3}">
      <dgm:prSet/>
      <dgm:spPr/>
      <dgm:t>
        <a:bodyPr/>
        <a:lstStyle/>
        <a:p>
          <a:endParaRPr lang="en-US"/>
        </a:p>
      </dgm:t>
    </dgm:pt>
    <dgm:pt modelId="{A9D75DDC-830A-4206-910C-A2C261850A88}" type="sibTrans" cxnId="{356CB1B2-6A6F-4066-8F44-1EB2CE134AC3}">
      <dgm:prSet/>
      <dgm:spPr/>
      <dgm:t>
        <a:bodyPr/>
        <a:lstStyle/>
        <a:p>
          <a:endParaRPr lang="en-US"/>
        </a:p>
      </dgm:t>
    </dgm:pt>
    <dgm:pt modelId="{145221EC-16C9-4650-A832-621AA9BCEB50}" type="pres">
      <dgm:prSet presAssocID="{23D53859-790B-4EFD-B948-A621C77F2097}" presName="diagram" presStyleCnt="0">
        <dgm:presLayoutVars>
          <dgm:dir/>
          <dgm:resizeHandles val="exact"/>
        </dgm:presLayoutVars>
      </dgm:prSet>
      <dgm:spPr/>
    </dgm:pt>
    <dgm:pt modelId="{C9400760-6294-48C5-B166-CEA71CB2BFB1}" type="pres">
      <dgm:prSet presAssocID="{8DBA2C1B-D8F6-404C-AEED-6E1053B7CE2F}" presName="node" presStyleLbl="node1" presStyleIdx="0" presStyleCnt="3">
        <dgm:presLayoutVars>
          <dgm:bulletEnabled val="1"/>
        </dgm:presLayoutVars>
      </dgm:prSet>
      <dgm:spPr/>
    </dgm:pt>
    <dgm:pt modelId="{47197F08-77F2-449C-8C03-C752667DD8A4}" type="pres">
      <dgm:prSet presAssocID="{0A877E95-75AD-4916-A0C4-4D13AFA92B24}" presName="sibTrans" presStyleCnt="0"/>
      <dgm:spPr/>
    </dgm:pt>
    <dgm:pt modelId="{16435B5E-BC8A-47BB-8387-999CF80696BD}" type="pres">
      <dgm:prSet presAssocID="{9C73B406-D436-481C-83D2-7C7565628A4F}" presName="node" presStyleLbl="node1" presStyleIdx="1" presStyleCnt="3">
        <dgm:presLayoutVars>
          <dgm:bulletEnabled val="1"/>
        </dgm:presLayoutVars>
      </dgm:prSet>
      <dgm:spPr/>
    </dgm:pt>
    <dgm:pt modelId="{D621BC78-E679-4DA1-AB3B-4679B8C3E387}" type="pres">
      <dgm:prSet presAssocID="{81CF487F-2996-46D9-94F7-50FE8001A5BF}" presName="sibTrans" presStyleCnt="0"/>
      <dgm:spPr/>
    </dgm:pt>
    <dgm:pt modelId="{ECA0405F-2316-4CFE-881E-B81A27531772}" type="pres">
      <dgm:prSet presAssocID="{D5B3B5C0-9B5D-4A49-989C-FC08363152DB}" presName="node" presStyleLbl="node1" presStyleIdx="2" presStyleCnt="3">
        <dgm:presLayoutVars>
          <dgm:bulletEnabled val="1"/>
        </dgm:presLayoutVars>
      </dgm:prSet>
      <dgm:spPr/>
    </dgm:pt>
  </dgm:ptLst>
  <dgm:cxnLst>
    <dgm:cxn modelId="{D9F01481-F08A-43B7-AB57-B2517C61B8A7}" type="presOf" srcId="{9C73B406-D436-481C-83D2-7C7565628A4F}" destId="{16435B5E-BC8A-47BB-8387-999CF80696BD}" srcOrd="0" destOrd="0" presId="urn:microsoft.com/office/officeart/2005/8/layout/default"/>
    <dgm:cxn modelId="{CF23BB8A-6A12-44C6-B0AB-640772EFA2E2}" srcId="{23D53859-790B-4EFD-B948-A621C77F2097}" destId="{9C73B406-D436-481C-83D2-7C7565628A4F}" srcOrd="1" destOrd="0" parTransId="{4F371522-1603-40F4-ACB5-0C92DD3F0B4E}" sibTransId="{81CF487F-2996-46D9-94F7-50FE8001A5BF}"/>
    <dgm:cxn modelId="{356CB1B2-6A6F-4066-8F44-1EB2CE134AC3}" srcId="{23D53859-790B-4EFD-B948-A621C77F2097}" destId="{D5B3B5C0-9B5D-4A49-989C-FC08363152DB}" srcOrd="2" destOrd="0" parTransId="{7C9E874F-43C4-4B59-98B9-F32FB295540B}" sibTransId="{A9D75DDC-830A-4206-910C-A2C261850A88}"/>
    <dgm:cxn modelId="{E92BEDB2-72A6-403F-952A-DCCF3776E29C}" type="presOf" srcId="{8DBA2C1B-D8F6-404C-AEED-6E1053B7CE2F}" destId="{C9400760-6294-48C5-B166-CEA71CB2BFB1}" srcOrd="0" destOrd="0" presId="urn:microsoft.com/office/officeart/2005/8/layout/default"/>
    <dgm:cxn modelId="{B83821CB-0DA7-46C7-BC97-73A9507FDE6C}" type="presOf" srcId="{23D53859-790B-4EFD-B948-A621C77F2097}" destId="{145221EC-16C9-4650-A832-621AA9BCEB50}" srcOrd="0" destOrd="0" presId="urn:microsoft.com/office/officeart/2005/8/layout/default"/>
    <dgm:cxn modelId="{B05F56D1-A7B5-43A9-BF87-6F0247166225}" type="presOf" srcId="{D5B3B5C0-9B5D-4A49-989C-FC08363152DB}" destId="{ECA0405F-2316-4CFE-881E-B81A27531772}" srcOrd="0" destOrd="0" presId="urn:microsoft.com/office/officeart/2005/8/layout/default"/>
    <dgm:cxn modelId="{17914DE8-D803-4F0D-A04B-F247118F5F85}" srcId="{23D53859-790B-4EFD-B948-A621C77F2097}" destId="{8DBA2C1B-D8F6-404C-AEED-6E1053B7CE2F}" srcOrd="0" destOrd="0" parTransId="{7F68897C-4EC7-4AB0-BC95-66FA324E791E}" sibTransId="{0A877E95-75AD-4916-A0C4-4D13AFA92B24}"/>
    <dgm:cxn modelId="{55AAC82E-1763-47ED-86D6-F041F68E5959}" type="presParOf" srcId="{145221EC-16C9-4650-A832-621AA9BCEB50}" destId="{C9400760-6294-48C5-B166-CEA71CB2BFB1}" srcOrd="0" destOrd="0" presId="urn:microsoft.com/office/officeart/2005/8/layout/default"/>
    <dgm:cxn modelId="{D9BA8101-68AD-4AD6-B6BC-61247B50C22C}" type="presParOf" srcId="{145221EC-16C9-4650-A832-621AA9BCEB50}" destId="{47197F08-77F2-449C-8C03-C752667DD8A4}" srcOrd="1" destOrd="0" presId="urn:microsoft.com/office/officeart/2005/8/layout/default"/>
    <dgm:cxn modelId="{D8C03F07-8501-45AB-8AC4-4EDD5106C460}" type="presParOf" srcId="{145221EC-16C9-4650-A832-621AA9BCEB50}" destId="{16435B5E-BC8A-47BB-8387-999CF80696BD}" srcOrd="2" destOrd="0" presId="urn:microsoft.com/office/officeart/2005/8/layout/default"/>
    <dgm:cxn modelId="{22A54A26-1350-4725-9405-DFF167D8992A}" type="presParOf" srcId="{145221EC-16C9-4650-A832-621AA9BCEB50}" destId="{D621BC78-E679-4DA1-AB3B-4679B8C3E387}" srcOrd="3" destOrd="0" presId="urn:microsoft.com/office/officeart/2005/8/layout/default"/>
    <dgm:cxn modelId="{03AEB0CB-255D-48E4-BE6F-3C258C35378B}" type="presParOf" srcId="{145221EC-16C9-4650-A832-621AA9BCEB50}" destId="{ECA0405F-2316-4CFE-881E-B81A2753177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9CA9CF-EAE5-497A-8533-11E5C0ED0B8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B5CBBE-4EEC-4968-A72E-C3308DA7FFDA}">
      <dgm:prSet/>
      <dgm:spPr/>
      <dgm:t>
        <a:bodyPr/>
        <a:lstStyle/>
        <a:p>
          <a:r>
            <a:rPr lang="nl-NL" dirty="0"/>
            <a:t>JUIST</a:t>
          </a:r>
          <a:endParaRPr lang="en-US" dirty="0"/>
        </a:p>
      </dgm:t>
    </dgm:pt>
    <dgm:pt modelId="{0F15E8BD-4FD9-404B-8EF1-51E671C03F90}" type="parTrans" cxnId="{A91B48E4-F761-4037-B699-894E3A305C82}">
      <dgm:prSet/>
      <dgm:spPr/>
      <dgm:t>
        <a:bodyPr/>
        <a:lstStyle/>
        <a:p>
          <a:endParaRPr lang="en-US"/>
        </a:p>
      </dgm:t>
    </dgm:pt>
    <dgm:pt modelId="{82AE59B8-057A-48C1-93AF-C263CB8FBE56}" type="sibTrans" cxnId="{A91B48E4-F761-4037-B699-894E3A305C82}">
      <dgm:prSet/>
      <dgm:spPr/>
      <dgm:t>
        <a:bodyPr/>
        <a:lstStyle/>
        <a:p>
          <a:endParaRPr lang="en-US"/>
        </a:p>
      </dgm:t>
    </dgm:pt>
    <dgm:pt modelId="{1396E875-FFA4-4C68-9092-B0D69278F4E0}">
      <dgm:prSet/>
      <dgm:spPr/>
      <dgm:t>
        <a:bodyPr/>
        <a:lstStyle/>
        <a:p>
          <a:r>
            <a:rPr lang="nl-NL" dirty="0"/>
            <a:t>ONJUIST</a:t>
          </a:r>
          <a:endParaRPr lang="en-US" dirty="0"/>
        </a:p>
      </dgm:t>
    </dgm:pt>
    <dgm:pt modelId="{4F69BD82-6A27-49F9-BD5C-7C4BCCCD8C6D}" type="parTrans" cxnId="{3B6683F0-CFA4-4695-8878-69A897ECD908}">
      <dgm:prSet/>
      <dgm:spPr/>
      <dgm:t>
        <a:bodyPr/>
        <a:lstStyle/>
        <a:p>
          <a:endParaRPr lang="en-US"/>
        </a:p>
      </dgm:t>
    </dgm:pt>
    <dgm:pt modelId="{8554E3EC-8ADB-4730-8927-E208FA62E61B}" type="sibTrans" cxnId="{3B6683F0-CFA4-4695-8878-69A897ECD908}">
      <dgm:prSet/>
      <dgm:spPr/>
      <dgm:t>
        <a:bodyPr/>
        <a:lstStyle/>
        <a:p>
          <a:endParaRPr lang="en-US"/>
        </a:p>
      </dgm:t>
    </dgm:pt>
    <dgm:pt modelId="{BCB0D161-DE1E-473E-AAFF-82812AB391A9}" type="pres">
      <dgm:prSet presAssocID="{919CA9CF-EAE5-497A-8533-11E5C0ED0B87}" presName="linear" presStyleCnt="0">
        <dgm:presLayoutVars>
          <dgm:dir/>
          <dgm:animLvl val="lvl"/>
          <dgm:resizeHandles val="exact"/>
        </dgm:presLayoutVars>
      </dgm:prSet>
      <dgm:spPr/>
    </dgm:pt>
    <dgm:pt modelId="{E8908EF7-4259-4C65-8816-1B86238644A6}" type="pres">
      <dgm:prSet presAssocID="{E1B5CBBE-4EEC-4968-A72E-C3308DA7FFDA}" presName="parentLin" presStyleCnt="0"/>
      <dgm:spPr/>
    </dgm:pt>
    <dgm:pt modelId="{26C315BB-7984-44E6-A4E0-AAA7C9B2324B}" type="pres">
      <dgm:prSet presAssocID="{E1B5CBBE-4EEC-4968-A72E-C3308DA7FFDA}" presName="parentLeftMargin" presStyleLbl="node1" presStyleIdx="0" presStyleCnt="2"/>
      <dgm:spPr/>
    </dgm:pt>
    <dgm:pt modelId="{5849C450-E592-4B3D-BE52-5F8C5E2AF8C6}" type="pres">
      <dgm:prSet presAssocID="{E1B5CBBE-4EEC-4968-A72E-C3308DA7FFD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529EF7-AEAA-42FA-A3F5-5640B2F47168}" type="pres">
      <dgm:prSet presAssocID="{E1B5CBBE-4EEC-4968-A72E-C3308DA7FFDA}" presName="negativeSpace" presStyleCnt="0"/>
      <dgm:spPr/>
    </dgm:pt>
    <dgm:pt modelId="{3E3B4B9D-BA82-472C-94DC-D2FEA634CD68}" type="pres">
      <dgm:prSet presAssocID="{E1B5CBBE-4EEC-4968-A72E-C3308DA7FFDA}" presName="childText" presStyleLbl="conFgAcc1" presStyleIdx="0" presStyleCnt="2">
        <dgm:presLayoutVars>
          <dgm:bulletEnabled val="1"/>
        </dgm:presLayoutVars>
      </dgm:prSet>
      <dgm:spPr/>
    </dgm:pt>
    <dgm:pt modelId="{86540A43-8A32-49B3-A9D2-7F814E784CC2}" type="pres">
      <dgm:prSet presAssocID="{82AE59B8-057A-48C1-93AF-C263CB8FBE56}" presName="spaceBetweenRectangles" presStyleCnt="0"/>
      <dgm:spPr/>
    </dgm:pt>
    <dgm:pt modelId="{D382C96E-A8DA-47A9-8F5A-D85FDEC8150A}" type="pres">
      <dgm:prSet presAssocID="{1396E875-FFA4-4C68-9092-B0D69278F4E0}" presName="parentLin" presStyleCnt="0"/>
      <dgm:spPr/>
    </dgm:pt>
    <dgm:pt modelId="{3C84A8C7-AAF7-482D-85EC-2BE7C8D6B840}" type="pres">
      <dgm:prSet presAssocID="{1396E875-FFA4-4C68-9092-B0D69278F4E0}" presName="parentLeftMargin" presStyleLbl="node1" presStyleIdx="0" presStyleCnt="2"/>
      <dgm:spPr/>
    </dgm:pt>
    <dgm:pt modelId="{170CADA3-B2FC-4175-AA69-BDB7A9231F5B}" type="pres">
      <dgm:prSet presAssocID="{1396E875-FFA4-4C68-9092-B0D69278F4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9BE5BA-11FD-4CC4-9348-91AFC82D62F8}" type="pres">
      <dgm:prSet presAssocID="{1396E875-FFA4-4C68-9092-B0D69278F4E0}" presName="negativeSpace" presStyleCnt="0"/>
      <dgm:spPr/>
    </dgm:pt>
    <dgm:pt modelId="{E798F9AE-6A64-47D1-BB4E-5142BD70CF14}" type="pres">
      <dgm:prSet presAssocID="{1396E875-FFA4-4C68-9092-B0D69278F4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4895E5E-FAA9-4AE0-A7C4-21B5D2230790}" type="presOf" srcId="{919CA9CF-EAE5-497A-8533-11E5C0ED0B87}" destId="{BCB0D161-DE1E-473E-AAFF-82812AB391A9}" srcOrd="0" destOrd="0" presId="urn:microsoft.com/office/officeart/2005/8/layout/list1"/>
    <dgm:cxn modelId="{78102A47-7668-4B68-AD6A-4B223DF35B9B}" type="presOf" srcId="{E1B5CBBE-4EEC-4968-A72E-C3308DA7FFDA}" destId="{5849C450-E592-4B3D-BE52-5F8C5E2AF8C6}" srcOrd="1" destOrd="0" presId="urn:microsoft.com/office/officeart/2005/8/layout/list1"/>
    <dgm:cxn modelId="{F3D72692-C7DE-48CB-8098-5EC2A1BFA58B}" type="presOf" srcId="{1396E875-FFA4-4C68-9092-B0D69278F4E0}" destId="{3C84A8C7-AAF7-482D-85EC-2BE7C8D6B840}" srcOrd="0" destOrd="0" presId="urn:microsoft.com/office/officeart/2005/8/layout/list1"/>
    <dgm:cxn modelId="{389C6AB1-093E-487B-B15A-79A04A8E04A1}" type="presOf" srcId="{E1B5CBBE-4EEC-4968-A72E-C3308DA7FFDA}" destId="{26C315BB-7984-44E6-A4E0-AAA7C9B2324B}" srcOrd="0" destOrd="0" presId="urn:microsoft.com/office/officeart/2005/8/layout/list1"/>
    <dgm:cxn modelId="{171CC6D6-36C1-43B5-AEA7-7AC7A9C8A157}" type="presOf" srcId="{1396E875-FFA4-4C68-9092-B0D69278F4E0}" destId="{170CADA3-B2FC-4175-AA69-BDB7A9231F5B}" srcOrd="1" destOrd="0" presId="urn:microsoft.com/office/officeart/2005/8/layout/list1"/>
    <dgm:cxn modelId="{A91B48E4-F761-4037-B699-894E3A305C82}" srcId="{919CA9CF-EAE5-497A-8533-11E5C0ED0B87}" destId="{E1B5CBBE-4EEC-4968-A72E-C3308DA7FFDA}" srcOrd="0" destOrd="0" parTransId="{0F15E8BD-4FD9-404B-8EF1-51E671C03F90}" sibTransId="{82AE59B8-057A-48C1-93AF-C263CB8FBE56}"/>
    <dgm:cxn modelId="{3B6683F0-CFA4-4695-8878-69A897ECD908}" srcId="{919CA9CF-EAE5-497A-8533-11E5C0ED0B87}" destId="{1396E875-FFA4-4C68-9092-B0D69278F4E0}" srcOrd="1" destOrd="0" parTransId="{4F69BD82-6A27-49F9-BD5C-7C4BCCCD8C6D}" sibTransId="{8554E3EC-8ADB-4730-8927-E208FA62E61B}"/>
    <dgm:cxn modelId="{B36D0C13-1223-44E7-9AE3-5E600F454B05}" type="presParOf" srcId="{BCB0D161-DE1E-473E-AAFF-82812AB391A9}" destId="{E8908EF7-4259-4C65-8816-1B86238644A6}" srcOrd="0" destOrd="0" presId="urn:microsoft.com/office/officeart/2005/8/layout/list1"/>
    <dgm:cxn modelId="{DEA4E18F-4F0C-43B7-A1E1-98F87142AF41}" type="presParOf" srcId="{E8908EF7-4259-4C65-8816-1B86238644A6}" destId="{26C315BB-7984-44E6-A4E0-AAA7C9B2324B}" srcOrd="0" destOrd="0" presId="urn:microsoft.com/office/officeart/2005/8/layout/list1"/>
    <dgm:cxn modelId="{34431CF2-020A-4F3F-AD53-DB1F50A8B851}" type="presParOf" srcId="{E8908EF7-4259-4C65-8816-1B86238644A6}" destId="{5849C450-E592-4B3D-BE52-5F8C5E2AF8C6}" srcOrd="1" destOrd="0" presId="urn:microsoft.com/office/officeart/2005/8/layout/list1"/>
    <dgm:cxn modelId="{3D0EBC48-81AE-4820-9090-E66257C7A94A}" type="presParOf" srcId="{BCB0D161-DE1E-473E-AAFF-82812AB391A9}" destId="{61529EF7-AEAA-42FA-A3F5-5640B2F47168}" srcOrd="1" destOrd="0" presId="urn:microsoft.com/office/officeart/2005/8/layout/list1"/>
    <dgm:cxn modelId="{32FB11F9-1F0B-464A-8959-ACEA97E9B0E1}" type="presParOf" srcId="{BCB0D161-DE1E-473E-AAFF-82812AB391A9}" destId="{3E3B4B9D-BA82-472C-94DC-D2FEA634CD68}" srcOrd="2" destOrd="0" presId="urn:microsoft.com/office/officeart/2005/8/layout/list1"/>
    <dgm:cxn modelId="{96FFA1E5-C477-4DC1-92AD-5D87E45D7438}" type="presParOf" srcId="{BCB0D161-DE1E-473E-AAFF-82812AB391A9}" destId="{86540A43-8A32-49B3-A9D2-7F814E784CC2}" srcOrd="3" destOrd="0" presId="urn:microsoft.com/office/officeart/2005/8/layout/list1"/>
    <dgm:cxn modelId="{39F0A49E-887C-48FE-A84A-D6DDE32D91F6}" type="presParOf" srcId="{BCB0D161-DE1E-473E-AAFF-82812AB391A9}" destId="{D382C96E-A8DA-47A9-8F5A-D85FDEC8150A}" srcOrd="4" destOrd="0" presId="urn:microsoft.com/office/officeart/2005/8/layout/list1"/>
    <dgm:cxn modelId="{6EE0C5B1-A442-4A73-BD44-6F8A36FF1DA4}" type="presParOf" srcId="{D382C96E-A8DA-47A9-8F5A-D85FDEC8150A}" destId="{3C84A8C7-AAF7-482D-85EC-2BE7C8D6B840}" srcOrd="0" destOrd="0" presId="urn:microsoft.com/office/officeart/2005/8/layout/list1"/>
    <dgm:cxn modelId="{BBE9D29D-F229-4E84-B90F-09FD318AFD0F}" type="presParOf" srcId="{D382C96E-A8DA-47A9-8F5A-D85FDEC8150A}" destId="{170CADA3-B2FC-4175-AA69-BDB7A9231F5B}" srcOrd="1" destOrd="0" presId="urn:microsoft.com/office/officeart/2005/8/layout/list1"/>
    <dgm:cxn modelId="{C0226060-8EB1-44DF-B13F-E25513E3C2D2}" type="presParOf" srcId="{BCB0D161-DE1E-473E-AAFF-82812AB391A9}" destId="{6C9BE5BA-11FD-4CC4-9348-91AFC82D62F8}" srcOrd="5" destOrd="0" presId="urn:microsoft.com/office/officeart/2005/8/layout/list1"/>
    <dgm:cxn modelId="{2E1C099B-D62E-4160-B9A3-47E999D5C863}" type="presParOf" srcId="{BCB0D161-DE1E-473E-AAFF-82812AB391A9}" destId="{E798F9AE-6A64-47D1-BB4E-5142BD70CF1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6F8DE5-14B4-4235-8659-E76658EAE81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9B5697-ED15-4C7D-9250-EE64B8DD7896}">
      <dgm:prSet/>
      <dgm:spPr/>
      <dgm:t>
        <a:bodyPr/>
        <a:lstStyle/>
        <a:p>
          <a:pPr algn="ctr"/>
          <a:r>
            <a:rPr lang="nl-NL" dirty="0"/>
            <a:t>Onttrekking (stoppen) van een middel</a:t>
          </a:r>
          <a:endParaRPr lang="en-US" dirty="0"/>
        </a:p>
      </dgm:t>
    </dgm:pt>
    <dgm:pt modelId="{1906231A-FA65-4610-AB95-BF69C2C94AFC}" type="parTrans" cxnId="{09F3E32B-4C7B-40DC-9DDF-8FF60CEB7883}">
      <dgm:prSet/>
      <dgm:spPr/>
      <dgm:t>
        <a:bodyPr/>
        <a:lstStyle/>
        <a:p>
          <a:endParaRPr lang="en-US"/>
        </a:p>
      </dgm:t>
    </dgm:pt>
    <dgm:pt modelId="{E81AE45B-B948-43C5-9296-B45083A19C26}" type="sibTrans" cxnId="{09F3E32B-4C7B-40DC-9DDF-8FF60CEB7883}">
      <dgm:prSet phldrT="1"/>
      <dgm:spPr/>
      <dgm:t>
        <a:bodyPr/>
        <a:lstStyle/>
        <a:p>
          <a:r>
            <a:rPr lang="en-US" dirty="0"/>
            <a:t>1</a:t>
          </a:r>
        </a:p>
      </dgm:t>
    </dgm:pt>
    <dgm:pt modelId="{4162C62E-0B49-4B30-9F5D-8DC3A12036DF}">
      <dgm:prSet/>
      <dgm:spPr/>
      <dgm:t>
        <a:bodyPr/>
        <a:lstStyle/>
        <a:p>
          <a:pPr algn="ctr"/>
          <a:r>
            <a:rPr lang="nl-NL" dirty="0"/>
            <a:t>Overdosering van een middel </a:t>
          </a:r>
          <a:endParaRPr lang="en-US" dirty="0"/>
        </a:p>
      </dgm:t>
    </dgm:pt>
    <dgm:pt modelId="{E1A1829C-119C-4E73-BAE0-74F696F686BE}" type="parTrans" cxnId="{F2D4FC1A-2717-4327-8C20-5547040D63F7}">
      <dgm:prSet/>
      <dgm:spPr/>
      <dgm:t>
        <a:bodyPr/>
        <a:lstStyle/>
        <a:p>
          <a:endParaRPr lang="en-US"/>
        </a:p>
      </dgm:t>
    </dgm:pt>
    <dgm:pt modelId="{DE793BE6-F8DB-4CE1-B171-8BC771D1A411}" type="sibTrans" cxnId="{F2D4FC1A-2717-4327-8C20-5547040D63F7}">
      <dgm:prSet phldrT="2"/>
      <dgm:spPr/>
      <dgm:t>
        <a:bodyPr/>
        <a:lstStyle/>
        <a:p>
          <a:r>
            <a:rPr lang="en-US" dirty="0"/>
            <a:t>2</a:t>
          </a:r>
        </a:p>
      </dgm:t>
    </dgm:pt>
    <dgm:pt modelId="{6F81C11B-D473-4434-BF76-E366182F8EDD}">
      <dgm:prSet/>
      <dgm:spPr/>
      <dgm:t>
        <a:bodyPr/>
        <a:lstStyle/>
        <a:p>
          <a:pPr algn="ctr"/>
          <a:r>
            <a:rPr lang="nl-NL" dirty="0"/>
            <a:t>Bijwerking van psychiatrische medicatie</a:t>
          </a:r>
          <a:endParaRPr lang="en-US" dirty="0"/>
        </a:p>
      </dgm:t>
    </dgm:pt>
    <dgm:pt modelId="{86408962-764E-4AB8-921C-17D64F80BAE2}" type="parTrans" cxnId="{97E580D7-4720-4392-951D-948584CBBF3C}">
      <dgm:prSet/>
      <dgm:spPr/>
      <dgm:t>
        <a:bodyPr/>
        <a:lstStyle/>
        <a:p>
          <a:endParaRPr lang="en-US"/>
        </a:p>
      </dgm:t>
    </dgm:pt>
    <dgm:pt modelId="{6D58D256-56E1-4833-B721-CC7181F188B7}" type="sibTrans" cxnId="{97E580D7-4720-4392-951D-948584CBBF3C}">
      <dgm:prSet phldrT="3"/>
      <dgm:spPr/>
      <dgm:t>
        <a:bodyPr/>
        <a:lstStyle/>
        <a:p>
          <a:r>
            <a:rPr lang="en-US" dirty="0"/>
            <a:t>3</a:t>
          </a:r>
        </a:p>
      </dgm:t>
    </dgm:pt>
    <dgm:pt modelId="{F04144FC-D3B5-4214-A10F-BBCB2E3C603C}">
      <dgm:prSet/>
      <dgm:spPr/>
      <dgm:t>
        <a:bodyPr/>
        <a:lstStyle/>
        <a:p>
          <a:pPr algn="ctr"/>
          <a:r>
            <a:rPr lang="nl-NL" dirty="0"/>
            <a:t>Existentieel lijden</a:t>
          </a:r>
          <a:endParaRPr lang="en-US" dirty="0"/>
        </a:p>
      </dgm:t>
    </dgm:pt>
    <dgm:pt modelId="{5893B0C9-E316-4E26-A082-CAE737AEAE59}" type="parTrans" cxnId="{0A3B1EA6-A6A8-4BA4-AC73-B08A5A650DA5}">
      <dgm:prSet/>
      <dgm:spPr/>
      <dgm:t>
        <a:bodyPr/>
        <a:lstStyle/>
        <a:p>
          <a:endParaRPr lang="en-US"/>
        </a:p>
      </dgm:t>
    </dgm:pt>
    <dgm:pt modelId="{F6F10129-6406-486A-8D2B-99909474E46E}" type="sibTrans" cxnId="{0A3B1EA6-A6A8-4BA4-AC73-B08A5A650DA5}">
      <dgm:prSet phldrT="4"/>
      <dgm:spPr/>
      <dgm:t>
        <a:bodyPr/>
        <a:lstStyle/>
        <a:p>
          <a:r>
            <a:rPr lang="en-US" dirty="0"/>
            <a:t>4</a:t>
          </a:r>
        </a:p>
      </dgm:t>
    </dgm:pt>
    <dgm:pt modelId="{2E33D616-C3C1-451C-B808-925898D30E97}" type="pres">
      <dgm:prSet presAssocID="{246F8DE5-14B4-4235-8659-E76658EAE81B}" presName="Name0" presStyleCnt="0">
        <dgm:presLayoutVars>
          <dgm:animLvl val="lvl"/>
          <dgm:resizeHandles val="exact"/>
        </dgm:presLayoutVars>
      </dgm:prSet>
      <dgm:spPr/>
    </dgm:pt>
    <dgm:pt modelId="{9E3DC44A-50A1-44D4-B63E-FE4768EBB7CC}" type="pres">
      <dgm:prSet presAssocID="{AA9B5697-ED15-4C7D-9250-EE64B8DD7896}" presName="compositeNode" presStyleCnt="0">
        <dgm:presLayoutVars>
          <dgm:bulletEnabled val="1"/>
        </dgm:presLayoutVars>
      </dgm:prSet>
      <dgm:spPr/>
    </dgm:pt>
    <dgm:pt modelId="{2A1DAF4B-1B7C-4504-99D5-E3FFD3ECA30C}" type="pres">
      <dgm:prSet presAssocID="{AA9B5697-ED15-4C7D-9250-EE64B8DD7896}" presName="bgRect" presStyleLbl="bgAccFollowNode1" presStyleIdx="0" presStyleCnt="4"/>
      <dgm:spPr/>
    </dgm:pt>
    <dgm:pt modelId="{F846A14B-6466-429E-968F-2B5E6DCF470E}" type="pres">
      <dgm:prSet presAssocID="{E81AE45B-B948-43C5-9296-B45083A19C26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E65AFF73-4612-4FEB-8DBF-99DC8C1E16FA}" type="pres">
      <dgm:prSet presAssocID="{AA9B5697-ED15-4C7D-9250-EE64B8DD7896}" presName="bottomLine" presStyleLbl="alignNode1" presStyleIdx="1" presStyleCnt="8">
        <dgm:presLayoutVars/>
      </dgm:prSet>
      <dgm:spPr/>
    </dgm:pt>
    <dgm:pt modelId="{971FCD6B-1013-4BBC-BD6F-573881DAED52}" type="pres">
      <dgm:prSet presAssocID="{AA9B5697-ED15-4C7D-9250-EE64B8DD7896}" presName="nodeText" presStyleLbl="bgAccFollowNode1" presStyleIdx="0" presStyleCnt="4">
        <dgm:presLayoutVars>
          <dgm:bulletEnabled val="1"/>
        </dgm:presLayoutVars>
      </dgm:prSet>
      <dgm:spPr/>
    </dgm:pt>
    <dgm:pt modelId="{7DD79F59-DC79-4286-BDD0-0595399B88E3}" type="pres">
      <dgm:prSet presAssocID="{E81AE45B-B948-43C5-9296-B45083A19C26}" presName="sibTrans" presStyleCnt="0"/>
      <dgm:spPr/>
    </dgm:pt>
    <dgm:pt modelId="{6E94C369-44FF-4316-8CF5-81F5E5A7A949}" type="pres">
      <dgm:prSet presAssocID="{4162C62E-0B49-4B30-9F5D-8DC3A12036DF}" presName="compositeNode" presStyleCnt="0">
        <dgm:presLayoutVars>
          <dgm:bulletEnabled val="1"/>
        </dgm:presLayoutVars>
      </dgm:prSet>
      <dgm:spPr/>
    </dgm:pt>
    <dgm:pt modelId="{CEFA73C2-97CD-4938-BBE1-673C25F1D1B8}" type="pres">
      <dgm:prSet presAssocID="{4162C62E-0B49-4B30-9F5D-8DC3A12036DF}" presName="bgRect" presStyleLbl="bgAccFollowNode1" presStyleIdx="1" presStyleCnt="4"/>
      <dgm:spPr/>
    </dgm:pt>
    <dgm:pt modelId="{99BD3D6D-4A2D-4DCD-9940-660BA27D4360}" type="pres">
      <dgm:prSet presAssocID="{DE793BE6-F8DB-4CE1-B171-8BC771D1A411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AA8D8ACC-D4F0-441B-B186-CDB0CDC193BD}" type="pres">
      <dgm:prSet presAssocID="{4162C62E-0B49-4B30-9F5D-8DC3A12036DF}" presName="bottomLine" presStyleLbl="alignNode1" presStyleIdx="3" presStyleCnt="8">
        <dgm:presLayoutVars/>
      </dgm:prSet>
      <dgm:spPr/>
    </dgm:pt>
    <dgm:pt modelId="{FB4F7D6A-53B2-4F72-8C11-D724C71404B5}" type="pres">
      <dgm:prSet presAssocID="{4162C62E-0B49-4B30-9F5D-8DC3A12036DF}" presName="nodeText" presStyleLbl="bgAccFollowNode1" presStyleIdx="1" presStyleCnt="4">
        <dgm:presLayoutVars>
          <dgm:bulletEnabled val="1"/>
        </dgm:presLayoutVars>
      </dgm:prSet>
      <dgm:spPr/>
    </dgm:pt>
    <dgm:pt modelId="{77EE9CAD-5D60-49FB-B647-9FC038BF5755}" type="pres">
      <dgm:prSet presAssocID="{DE793BE6-F8DB-4CE1-B171-8BC771D1A411}" presName="sibTrans" presStyleCnt="0"/>
      <dgm:spPr/>
    </dgm:pt>
    <dgm:pt modelId="{9FADEA8F-8D27-4262-806C-C5C51E5B3846}" type="pres">
      <dgm:prSet presAssocID="{6F81C11B-D473-4434-BF76-E366182F8EDD}" presName="compositeNode" presStyleCnt="0">
        <dgm:presLayoutVars>
          <dgm:bulletEnabled val="1"/>
        </dgm:presLayoutVars>
      </dgm:prSet>
      <dgm:spPr/>
    </dgm:pt>
    <dgm:pt modelId="{D30DE657-EBAA-437C-8CB8-B7D41543D1D6}" type="pres">
      <dgm:prSet presAssocID="{6F81C11B-D473-4434-BF76-E366182F8EDD}" presName="bgRect" presStyleLbl="bgAccFollowNode1" presStyleIdx="2" presStyleCnt="4"/>
      <dgm:spPr/>
    </dgm:pt>
    <dgm:pt modelId="{18250A28-9138-40BE-B8DC-6464E257D099}" type="pres">
      <dgm:prSet presAssocID="{6D58D256-56E1-4833-B721-CC7181F188B7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DA7D9932-7659-4A5A-A833-D07206A0112C}" type="pres">
      <dgm:prSet presAssocID="{6F81C11B-D473-4434-BF76-E366182F8EDD}" presName="bottomLine" presStyleLbl="alignNode1" presStyleIdx="5" presStyleCnt="8">
        <dgm:presLayoutVars/>
      </dgm:prSet>
      <dgm:spPr/>
    </dgm:pt>
    <dgm:pt modelId="{51B8E558-1D06-49AB-8B3B-6630434E9633}" type="pres">
      <dgm:prSet presAssocID="{6F81C11B-D473-4434-BF76-E366182F8EDD}" presName="nodeText" presStyleLbl="bgAccFollowNode1" presStyleIdx="2" presStyleCnt="4">
        <dgm:presLayoutVars>
          <dgm:bulletEnabled val="1"/>
        </dgm:presLayoutVars>
      </dgm:prSet>
      <dgm:spPr/>
    </dgm:pt>
    <dgm:pt modelId="{4B753845-E626-4726-A4B3-038CA9C88412}" type="pres">
      <dgm:prSet presAssocID="{6D58D256-56E1-4833-B721-CC7181F188B7}" presName="sibTrans" presStyleCnt="0"/>
      <dgm:spPr/>
    </dgm:pt>
    <dgm:pt modelId="{01826EE8-A5AF-4F6D-8FDA-CC54440B791F}" type="pres">
      <dgm:prSet presAssocID="{F04144FC-D3B5-4214-A10F-BBCB2E3C603C}" presName="compositeNode" presStyleCnt="0">
        <dgm:presLayoutVars>
          <dgm:bulletEnabled val="1"/>
        </dgm:presLayoutVars>
      </dgm:prSet>
      <dgm:spPr/>
    </dgm:pt>
    <dgm:pt modelId="{E31D07E4-2B8B-42B4-A787-D32B549BF741}" type="pres">
      <dgm:prSet presAssocID="{F04144FC-D3B5-4214-A10F-BBCB2E3C603C}" presName="bgRect" presStyleLbl="bgAccFollowNode1" presStyleIdx="3" presStyleCnt="4"/>
      <dgm:spPr/>
    </dgm:pt>
    <dgm:pt modelId="{3251224F-49AF-4E86-80AD-96186969993D}" type="pres">
      <dgm:prSet presAssocID="{F6F10129-6406-486A-8D2B-99909474E46E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75E5865-489D-4661-9E2E-690CED8F7C62}" type="pres">
      <dgm:prSet presAssocID="{F04144FC-D3B5-4214-A10F-BBCB2E3C603C}" presName="bottomLine" presStyleLbl="alignNode1" presStyleIdx="7" presStyleCnt="8">
        <dgm:presLayoutVars/>
      </dgm:prSet>
      <dgm:spPr/>
    </dgm:pt>
    <dgm:pt modelId="{A9981E9F-6BB7-4586-B0CE-42C515B46BB9}" type="pres">
      <dgm:prSet presAssocID="{F04144FC-D3B5-4214-A10F-BBCB2E3C603C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8AED941A-2FE7-4274-8BB6-2DBF3E24639A}" type="presOf" srcId="{246F8DE5-14B4-4235-8659-E76658EAE81B}" destId="{2E33D616-C3C1-451C-B808-925898D30E97}" srcOrd="0" destOrd="0" presId="urn:microsoft.com/office/officeart/2016/7/layout/BasicLinearProcessNumbered"/>
    <dgm:cxn modelId="{F2D4FC1A-2717-4327-8C20-5547040D63F7}" srcId="{246F8DE5-14B4-4235-8659-E76658EAE81B}" destId="{4162C62E-0B49-4B30-9F5D-8DC3A12036DF}" srcOrd="1" destOrd="0" parTransId="{E1A1829C-119C-4E73-BAE0-74F696F686BE}" sibTransId="{DE793BE6-F8DB-4CE1-B171-8BC771D1A411}"/>
    <dgm:cxn modelId="{09F3E32B-4C7B-40DC-9DDF-8FF60CEB7883}" srcId="{246F8DE5-14B4-4235-8659-E76658EAE81B}" destId="{AA9B5697-ED15-4C7D-9250-EE64B8DD7896}" srcOrd="0" destOrd="0" parTransId="{1906231A-FA65-4610-AB95-BF69C2C94AFC}" sibTransId="{E81AE45B-B948-43C5-9296-B45083A19C26}"/>
    <dgm:cxn modelId="{44DB1C3E-912A-46D5-A873-E7B474E13706}" type="presOf" srcId="{F04144FC-D3B5-4214-A10F-BBCB2E3C603C}" destId="{A9981E9F-6BB7-4586-B0CE-42C515B46BB9}" srcOrd="1" destOrd="0" presId="urn:microsoft.com/office/officeart/2016/7/layout/BasicLinearProcessNumbered"/>
    <dgm:cxn modelId="{B4FF6068-1B6C-49EF-9EAF-194EEFE8BF77}" type="presOf" srcId="{4162C62E-0B49-4B30-9F5D-8DC3A12036DF}" destId="{CEFA73C2-97CD-4938-BBE1-673C25F1D1B8}" srcOrd="0" destOrd="0" presId="urn:microsoft.com/office/officeart/2016/7/layout/BasicLinearProcessNumbered"/>
    <dgm:cxn modelId="{5A54194A-8F7A-487D-9A74-B50A8846CFAB}" type="presOf" srcId="{AA9B5697-ED15-4C7D-9250-EE64B8DD7896}" destId="{971FCD6B-1013-4BBC-BD6F-573881DAED52}" srcOrd="1" destOrd="0" presId="urn:microsoft.com/office/officeart/2016/7/layout/BasicLinearProcessNumbered"/>
    <dgm:cxn modelId="{3DBD3D71-12C6-4D71-88D0-0B9D46913E75}" type="presOf" srcId="{4162C62E-0B49-4B30-9F5D-8DC3A12036DF}" destId="{FB4F7D6A-53B2-4F72-8C11-D724C71404B5}" srcOrd="1" destOrd="0" presId="urn:microsoft.com/office/officeart/2016/7/layout/BasicLinearProcessNumbered"/>
    <dgm:cxn modelId="{2366AE72-601D-4F1E-9E76-6E695FC9A5C0}" type="presOf" srcId="{6F81C11B-D473-4434-BF76-E366182F8EDD}" destId="{51B8E558-1D06-49AB-8B3B-6630434E9633}" srcOrd="1" destOrd="0" presId="urn:microsoft.com/office/officeart/2016/7/layout/BasicLinearProcessNumbered"/>
    <dgm:cxn modelId="{84F42173-FE06-427C-8542-A2C575C589D6}" type="presOf" srcId="{E81AE45B-B948-43C5-9296-B45083A19C26}" destId="{F846A14B-6466-429E-968F-2B5E6DCF470E}" srcOrd="0" destOrd="0" presId="urn:microsoft.com/office/officeart/2016/7/layout/BasicLinearProcessNumbered"/>
    <dgm:cxn modelId="{DAEB4D77-CFC5-444E-A6FF-3F61531375EC}" type="presOf" srcId="{DE793BE6-F8DB-4CE1-B171-8BC771D1A411}" destId="{99BD3D6D-4A2D-4DCD-9940-660BA27D4360}" srcOrd="0" destOrd="0" presId="urn:microsoft.com/office/officeart/2016/7/layout/BasicLinearProcessNumbered"/>
    <dgm:cxn modelId="{E485487C-2BD7-4081-8D45-FE2E64274164}" type="presOf" srcId="{6D58D256-56E1-4833-B721-CC7181F188B7}" destId="{18250A28-9138-40BE-B8DC-6464E257D099}" srcOrd="0" destOrd="0" presId="urn:microsoft.com/office/officeart/2016/7/layout/BasicLinearProcessNumbered"/>
    <dgm:cxn modelId="{7A485D9E-76C5-428E-B56E-33E2B645273D}" type="presOf" srcId="{6F81C11B-D473-4434-BF76-E366182F8EDD}" destId="{D30DE657-EBAA-437C-8CB8-B7D41543D1D6}" srcOrd="0" destOrd="0" presId="urn:microsoft.com/office/officeart/2016/7/layout/BasicLinearProcessNumbered"/>
    <dgm:cxn modelId="{0A3B1EA6-A6A8-4BA4-AC73-B08A5A650DA5}" srcId="{246F8DE5-14B4-4235-8659-E76658EAE81B}" destId="{F04144FC-D3B5-4214-A10F-BBCB2E3C603C}" srcOrd="3" destOrd="0" parTransId="{5893B0C9-E316-4E26-A082-CAE737AEAE59}" sibTransId="{F6F10129-6406-486A-8D2B-99909474E46E}"/>
    <dgm:cxn modelId="{9AC499AE-7D44-45E8-AF43-05F17EB0C696}" type="presOf" srcId="{F6F10129-6406-486A-8D2B-99909474E46E}" destId="{3251224F-49AF-4E86-80AD-96186969993D}" srcOrd="0" destOrd="0" presId="urn:microsoft.com/office/officeart/2016/7/layout/BasicLinearProcessNumbered"/>
    <dgm:cxn modelId="{93D14EC0-C786-4479-B272-3301688E0DF1}" type="presOf" srcId="{F04144FC-D3B5-4214-A10F-BBCB2E3C603C}" destId="{E31D07E4-2B8B-42B4-A787-D32B549BF741}" srcOrd="0" destOrd="0" presId="urn:microsoft.com/office/officeart/2016/7/layout/BasicLinearProcessNumbered"/>
    <dgm:cxn modelId="{A7E881C5-74C1-4BF8-ADAD-9F78789C999F}" type="presOf" srcId="{AA9B5697-ED15-4C7D-9250-EE64B8DD7896}" destId="{2A1DAF4B-1B7C-4504-99D5-E3FFD3ECA30C}" srcOrd="0" destOrd="0" presId="urn:microsoft.com/office/officeart/2016/7/layout/BasicLinearProcessNumbered"/>
    <dgm:cxn modelId="{97E580D7-4720-4392-951D-948584CBBF3C}" srcId="{246F8DE5-14B4-4235-8659-E76658EAE81B}" destId="{6F81C11B-D473-4434-BF76-E366182F8EDD}" srcOrd="2" destOrd="0" parTransId="{86408962-764E-4AB8-921C-17D64F80BAE2}" sibTransId="{6D58D256-56E1-4833-B721-CC7181F188B7}"/>
    <dgm:cxn modelId="{FBB29C77-16A3-44D9-99E5-251D194FC0CD}" type="presParOf" srcId="{2E33D616-C3C1-451C-B808-925898D30E97}" destId="{9E3DC44A-50A1-44D4-B63E-FE4768EBB7CC}" srcOrd="0" destOrd="0" presId="urn:microsoft.com/office/officeart/2016/7/layout/BasicLinearProcessNumbered"/>
    <dgm:cxn modelId="{C0DE2EE6-ADEA-41A6-90D9-C5F2DD7562E2}" type="presParOf" srcId="{9E3DC44A-50A1-44D4-B63E-FE4768EBB7CC}" destId="{2A1DAF4B-1B7C-4504-99D5-E3FFD3ECA30C}" srcOrd="0" destOrd="0" presId="urn:microsoft.com/office/officeart/2016/7/layout/BasicLinearProcessNumbered"/>
    <dgm:cxn modelId="{DA648B8F-CF7E-43F3-8685-C7F4B15A459E}" type="presParOf" srcId="{9E3DC44A-50A1-44D4-B63E-FE4768EBB7CC}" destId="{F846A14B-6466-429E-968F-2B5E6DCF470E}" srcOrd="1" destOrd="0" presId="urn:microsoft.com/office/officeart/2016/7/layout/BasicLinearProcessNumbered"/>
    <dgm:cxn modelId="{83031F95-947C-417C-AE70-212073B1D866}" type="presParOf" srcId="{9E3DC44A-50A1-44D4-B63E-FE4768EBB7CC}" destId="{E65AFF73-4612-4FEB-8DBF-99DC8C1E16FA}" srcOrd="2" destOrd="0" presId="urn:microsoft.com/office/officeart/2016/7/layout/BasicLinearProcessNumbered"/>
    <dgm:cxn modelId="{AF9774E7-49B1-4F6F-836F-0EEA0710CF9B}" type="presParOf" srcId="{9E3DC44A-50A1-44D4-B63E-FE4768EBB7CC}" destId="{971FCD6B-1013-4BBC-BD6F-573881DAED52}" srcOrd="3" destOrd="0" presId="urn:microsoft.com/office/officeart/2016/7/layout/BasicLinearProcessNumbered"/>
    <dgm:cxn modelId="{F30C1A20-DD6A-4953-A1D1-536FA8F1D40A}" type="presParOf" srcId="{2E33D616-C3C1-451C-B808-925898D30E97}" destId="{7DD79F59-DC79-4286-BDD0-0595399B88E3}" srcOrd="1" destOrd="0" presId="urn:microsoft.com/office/officeart/2016/7/layout/BasicLinearProcessNumbered"/>
    <dgm:cxn modelId="{749B4989-C2A9-4878-83B9-73B0869A6C62}" type="presParOf" srcId="{2E33D616-C3C1-451C-B808-925898D30E97}" destId="{6E94C369-44FF-4316-8CF5-81F5E5A7A949}" srcOrd="2" destOrd="0" presId="urn:microsoft.com/office/officeart/2016/7/layout/BasicLinearProcessNumbered"/>
    <dgm:cxn modelId="{CEAA7A42-D202-4BF5-B214-83B654D4A910}" type="presParOf" srcId="{6E94C369-44FF-4316-8CF5-81F5E5A7A949}" destId="{CEFA73C2-97CD-4938-BBE1-673C25F1D1B8}" srcOrd="0" destOrd="0" presId="urn:microsoft.com/office/officeart/2016/7/layout/BasicLinearProcessNumbered"/>
    <dgm:cxn modelId="{E0A18D21-B835-413D-B1C4-F8F19E1FDF34}" type="presParOf" srcId="{6E94C369-44FF-4316-8CF5-81F5E5A7A949}" destId="{99BD3D6D-4A2D-4DCD-9940-660BA27D4360}" srcOrd="1" destOrd="0" presId="urn:microsoft.com/office/officeart/2016/7/layout/BasicLinearProcessNumbered"/>
    <dgm:cxn modelId="{FE1E1F89-65F0-40A1-8211-3F83C394B205}" type="presParOf" srcId="{6E94C369-44FF-4316-8CF5-81F5E5A7A949}" destId="{AA8D8ACC-D4F0-441B-B186-CDB0CDC193BD}" srcOrd="2" destOrd="0" presId="urn:microsoft.com/office/officeart/2016/7/layout/BasicLinearProcessNumbered"/>
    <dgm:cxn modelId="{A2B70D81-9C57-4663-82BF-81066D21C8FC}" type="presParOf" srcId="{6E94C369-44FF-4316-8CF5-81F5E5A7A949}" destId="{FB4F7D6A-53B2-4F72-8C11-D724C71404B5}" srcOrd="3" destOrd="0" presId="urn:microsoft.com/office/officeart/2016/7/layout/BasicLinearProcessNumbered"/>
    <dgm:cxn modelId="{D0CBBC53-E061-428E-9916-71F88895A1D5}" type="presParOf" srcId="{2E33D616-C3C1-451C-B808-925898D30E97}" destId="{77EE9CAD-5D60-49FB-B647-9FC038BF5755}" srcOrd="3" destOrd="0" presId="urn:microsoft.com/office/officeart/2016/7/layout/BasicLinearProcessNumbered"/>
    <dgm:cxn modelId="{FD761FF0-281A-4F8B-8BD2-34F50B7C11E8}" type="presParOf" srcId="{2E33D616-C3C1-451C-B808-925898D30E97}" destId="{9FADEA8F-8D27-4262-806C-C5C51E5B3846}" srcOrd="4" destOrd="0" presId="urn:microsoft.com/office/officeart/2016/7/layout/BasicLinearProcessNumbered"/>
    <dgm:cxn modelId="{8137F371-E371-4C52-95D7-999E43A021C0}" type="presParOf" srcId="{9FADEA8F-8D27-4262-806C-C5C51E5B3846}" destId="{D30DE657-EBAA-437C-8CB8-B7D41543D1D6}" srcOrd="0" destOrd="0" presId="urn:microsoft.com/office/officeart/2016/7/layout/BasicLinearProcessNumbered"/>
    <dgm:cxn modelId="{EDB3EEA9-1831-4869-B42B-CCFF6C66CA40}" type="presParOf" srcId="{9FADEA8F-8D27-4262-806C-C5C51E5B3846}" destId="{18250A28-9138-40BE-B8DC-6464E257D099}" srcOrd="1" destOrd="0" presId="urn:microsoft.com/office/officeart/2016/7/layout/BasicLinearProcessNumbered"/>
    <dgm:cxn modelId="{114E08AD-DDF4-4C0A-9B7E-CBCD6F485CC3}" type="presParOf" srcId="{9FADEA8F-8D27-4262-806C-C5C51E5B3846}" destId="{DA7D9932-7659-4A5A-A833-D07206A0112C}" srcOrd="2" destOrd="0" presId="urn:microsoft.com/office/officeart/2016/7/layout/BasicLinearProcessNumbered"/>
    <dgm:cxn modelId="{4EA3FED7-A828-4885-A17E-9484CF14967E}" type="presParOf" srcId="{9FADEA8F-8D27-4262-806C-C5C51E5B3846}" destId="{51B8E558-1D06-49AB-8B3B-6630434E9633}" srcOrd="3" destOrd="0" presId="urn:microsoft.com/office/officeart/2016/7/layout/BasicLinearProcessNumbered"/>
    <dgm:cxn modelId="{F337E0A0-788F-4ECC-B72B-74C932D77529}" type="presParOf" srcId="{2E33D616-C3C1-451C-B808-925898D30E97}" destId="{4B753845-E626-4726-A4B3-038CA9C88412}" srcOrd="5" destOrd="0" presId="urn:microsoft.com/office/officeart/2016/7/layout/BasicLinearProcessNumbered"/>
    <dgm:cxn modelId="{1A94973C-20FA-46F0-B850-C45B4A976BB6}" type="presParOf" srcId="{2E33D616-C3C1-451C-B808-925898D30E97}" destId="{01826EE8-A5AF-4F6D-8FDA-CC54440B791F}" srcOrd="6" destOrd="0" presId="urn:microsoft.com/office/officeart/2016/7/layout/BasicLinearProcessNumbered"/>
    <dgm:cxn modelId="{DA17CBD8-25AF-4E0B-AB62-B42B08A45B2B}" type="presParOf" srcId="{01826EE8-A5AF-4F6D-8FDA-CC54440B791F}" destId="{E31D07E4-2B8B-42B4-A787-D32B549BF741}" srcOrd="0" destOrd="0" presId="urn:microsoft.com/office/officeart/2016/7/layout/BasicLinearProcessNumbered"/>
    <dgm:cxn modelId="{86D9BDD0-BAC4-4B10-8306-B5A52305278E}" type="presParOf" srcId="{01826EE8-A5AF-4F6D-8FDA-CC54440B791F}" destId="{3251224F-49AF-4E86-80AD-96186969993D}" srcOrd="1" destOrd="0" presId="urn:microsoft.com/office/officeart/2016/7/layout/BasicLinearProcessNumbered"/>
    <dgm:cxn modelId="{84EAEF1F-88F3-4D5E-97D1-DFB04F9B6A7D}" type="presParOf" srcId="{01826EE8-A5AF-4F6D-8FDA-CC54440B791F}" destId="{775E5865-489D-4661-9E2E-690CED8F7C62}" srcOrd="2" destOrd="0" presId="urn:microsoft.com/office/officeart/2016/7/layout/BasicLinearProcessNumbered"/>
    <dgm:cxn modelId="{94FBE5E9-33EA-45FE-B9CB-7A1075EF4D27}" type="presParOf" srcId="{01826EE8-A5AF-4F6D-8FDA-CC54440B791F}" destId="{A9981E9F-6BB7-4586-B0CE-42C515B46BB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CE402B-F8B0-46DB-A67C-B3527BAC5C6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AA677B-0CB1-4610-9515-AD77518C5509}">
      <dgm:prSet/>
      <dgm:spPr/>
      <dgm:t>
        <a:bodyPr/>
        <a:lstStyle/>
        <a:p>
          <a:r>
            <a:rPr lang="en-US" dirty="0"/>
            <a:t>Graded activity, pijneducatie, ACT</a:t>
          </a:r>
        </a:p>
      </dgm:t>
    </dgm:pt>
    <dgm:pt modelId="{EEB8FA07-2A85-4002-851E-094AD0C27612}" type="parTrans" cxnId="{D0F7ACF0-C18F-4DF6-8211-9BF7B7512EB4}">
      <dgm:prSet/>
      <dgm:spPr/>
      <dgm:t>
        <a:bodyPr/>
        <a:lstStyle/>
        <a:p>
          <a:endParaRPr lang="en-US"/>
        </a:p>
      </dgm:t>
    </dgm:pt>
    <dgm:pt modelId="{08F5AD79-3A1C-40A1-8B70-73ABC5D08E9C}" type="sibTrans" cxnId="{D0F7ACF0-C18F-4DF6-8211-9BF7B7512EB4}">
      <dgm:prSet/>
      <dgm:spPr/>
      <dgm:t>
        <a:bodyPr/>
        <a:lstStyle/>
        <a:p>
          <a:endParaRPr lang="en-US"/>
        </a:p>
      </dgm:t>
    </dgm:pt>
    <dgm:pt modelId="{D3C95AAB-12AC-4316-86D3-40DB3D61EBE1}">
      <dgm:prSet/>
      <dgm:spPr/>
      <dgm:t>
        <a:bodyPr/>
        <a:lstStyle/>
        <a:p>
          <a:r>
            <a:rPr lang="nl-NL" dirty="0"/>
            <a:t>Groepsbehandeling &amp; individueel</a:t>
          </a:r>
          <a:endParaRPr lang="en-US" dirty="0"/>
        </a:p>
      </dgm:t>
    </dgm:pt>
    <dgm:pt modelId="{871DD9F3-5380-451A-B9CD-90388DE8E13A}" type="parTrans" cxnId="{1B3E5A40-5EC5-4CFF-8D16-6676BA4586E4}">
      <dgm:prSet/>
      <dgm:spPr/>
      <dgm:t>
        <a:bodyPr/>
        <a:lstStyle/>
        <a:p>
          <a:endParaRPr lang="en-US"/>
        </a:p>
      </dgm:t>
    </dgm:pt>
    <dgm:pt modelId="{B79441D1-B52B-4BBD-93FB-EDC02CC621D5}" type="sibTrans" cxnId="{1B3E5A40-5EC5-4CFF-8D16-6676BA4586E4}">
      <dgm:prSet/>
      <dgm:spPr/>
      <dgm:t>
        <a:bodyPr/>
        <a:lstStyle/>
        <a:p>
          <a:endParaRPr lang="en-US"/>
        </a:p>
      </dgm:t>
    </dgm:pt>
    <dgm:pt modelId="{D023E01C-491E-4E19-B702-2752C109EA4D}">
      <dgm:prSet/>
      <dgm:spPr/>
      <dgm:t>
        <a:bodyPr/>
        <a:lstStyle/>
        <a:p>
          <a:r>
            <a:rPr lang="nl-NL" dirty="0"/>
            <a:t>VR</a:t>
          </a:r>
          <a:endParaRPr lang="en-US" dirty="0"/>
        </a:p>
      </dgm:t>
    </dgm:pt>
    <dgm:pt modelId="{825578AA-1628-4B3C-AC4D-903D138D2082}" type="parTrans" cxnId="{4A6A0ED9-1D70-486D-B236-3A0ADC9531B9}">
      <dgm:prSet/>
      <dgm:spPr/>
      <dgm:t>
        <a:bodyPr/>
        <a:lstStyle/>
        <a:p>
          <a:endParaRPr lang="en-US"/>
        </a:p>
      </dgm:t>
    </dgm:pt>
    <dgm:pt modelId="{192EB9AC-5176-4E73-BA88-CDFD8DC869F8}" type="sibTrans" cxnId="{4A6A0ED9-1D70-486D-B236-3A0ADC9531B9}">
      <dgm:prSet/>
      <dgm:spPr/>
      <dgm:t>
        <a:bodyPr/>
        <a:lstStyle/>
        <a:p>
          <a:endParaRPr lang="en-US"/>
        </a:p>
      </dgm:t>
    </dgm:pt>
    <dgm:pt modelId="{D8C01D3A-CE4B-4739-BD24-777AA6A6DC67}">
      <dgm:prSet/>
      <dgm:spPr/>
      <dgm:t>
        <a:bodyPr/>
        <a:lstStyle/>
        <a:p>
          <a:r>
            <a:rPr lang="nl-NL" dirty="0"/>
            <a:t>Begeleiding verslavingsarts</a:t>
          </a:r>
          <a:endParaRPr lang="en-US" dirty="0"/>
        </a:p>
      </dgm:t>
    </dgm:pt>
    <dgm:pt modelId="{E092A64B-35AA-416F-9E8A-019C9718B33B}" type="parTrans" cxnId="{239635AF-060B-40A4-A30B-3B6A0086B23F}">
      <dgm:prSet/>
      <dgm:spPr/>
      <dgm:t>
        <a:bodyPr/>
        <a:lstStyle/>
        <a:p>
          <a:endParaRPr lang="en-US"/>
        </a:p>
      </dgm:t>
    </dgm:pt>
    <dgm:pt modelId="{696D7FB7-9D5E-4189-8EE6-0E05F2CFCC97}" type="sibTrans" cxnId="{239635AF-060B-40A4-A30B-3B6A0086B23F}">
      <dgm:prSet/>
      <dgm:spPr/>
      <dgm:t>
        <a:bodyPr/>
        <a:lstStyle/>
        <a:p>
          <a:endParaRPr lang="en-US"/>
        </a:p>
      </dgm:t>
    </dgm:pt>
    <dgm:pt modelId="{E506E174-A964-4B9D-8FBA-F5127FB23ABF}">
      <dgm:prSet/>
      <dgm:spPr/>
      <dgm:t>
        <a:bodyPr/>
        <a:lstStyle/>
        <a:p>
          <a:r>
            <a:rPr lang="nl-NL" dirty="0"/>
            <a:t>Afbouwen of omzetten opioïden</a:t>
          </a:r>
          <a:endParaRPr lang="en-US" dirty="0"/>
        </a:p>
      </dgm:t>
    </dgm:pt>
    <dgm:pt modelId="{F25DD76D-8D51-46E5-9FFB-326FA14CE805}" type="parTrans" cxnId="{9E7EBD8B-C69F-4788-B289-CC9988988497}">
      <dgm:prSet/>
      <dgm:spPr/>
      <dgm:t>
        <a:bodyPr/>
        <a:lstStyle/>
        <a:p>
          <a:endParaRPr lang="en-US"/>
        </a:p>
      </dgm:t>
    </dgm:pt>
    <dgm:pt modelId="{F99CDBCF-A839-4BD8-86A7-6CD7FF1F6241}" type="sibTrans" cxnId="{9E7EBD8B-C69F-4788-B289-CC9988988497}">
      <dgm:prSet/>
      <dgm:spPr/>
      <dgm:t>
        <a:bodyPr/>
        <a:lstStyle/>
        <a:p>
          <a:endParaRPr lang="en-US"/>
        </a:p>
      </dgm:t>
    </dgm:pt>
    <dgm:pt modelId="{DCEE9791-A80E-4F23-9E70-B300DF54AF58}">
      <dgm:prSet/>
      <dgm:spPr/>
      <dgm:t>
        <a:bodyPr/>
        <a:lstStyle/>
        <a:p>
          <a:r>
            <a:rPr lang="nl-NL" dirty="0"/>
            <a:t>Klinisch omzetten naar methadon of buprenorfine, later afbouwen. </a:t>
          </a:r>
          <a:endParaRPr lang="en-US" dirty="0"/>
        </a:p>
      </dgm:t>
    </dgm:pt>
    <dgm:pt modelId="{3675CDDC-867E-4418-B28B-1E436E96D2EC}" type="parTrans" cxnId="{E7737017-3315-401E-BEE7-5C9D666ED9C4}">
      <dgm:prSet/>
      <dgm:spPr/>
      <dgm:t>
        <a:bodyPr/>
        <a:lstStyle/>
        <a:p>
          <a:endParaRPr lang="en-US"/>
        </a:p>
      </dgm:t>
    </dgm:pt>
    <dgm:pt modelId="{4766D727-82E0-4125-A9DB-B1858AAC96B2}" type="sibTrans" cxnId="{E7737017-3315-401E-BEE7-5C9D666ED9C4}">
      <dgm:prSet/>
      <dgm:spPr/>
      <dgm:t>
        <a:bodyPr/>
        <a:lstStyle/>
        <a:p>
          <a:endParaRPr lang="en-US"/>
        </a:p>
      </dgm:t>
    </dgm:pt>
    <dgm:pt modelId="{F151A3E7-A526-4CE5-A4F5-42FCE6BE8D63}" type="pres">
      <dgm:prSet presAssocID="{F9CE402B-F8B0-46DB-A67C-B3527BAC5C66}" presName="diagram" presStyleCnt="0">
        <dgm:presLayoutVars>
          <dgm:dir/>
          <dgm:resizeHandles val="exact"/>
        </dgm:presLayoutVars>
      </dgm:prSet>
      <dgm:spPr/>
    </dgm:pt>
    <dgm:pt modelId="{F945278F-619B-4F46-B661-6B41A8303E45}" type="pres">
      <dgm:prSet presAssocID="{7BAA677B-0CB1-4610-9515-AD77518C5509}" presName="node" presStyleLbl="node1" presStyleIdx="0" presStyleCnt="6">
        <dgm:presLayoutVars>
          <dgm:bulletEnabled val="1"/>
        </dgm:presLayoutVars>
      </dgm:prSet>
      <dgm:spPr/>
    </dgm:pt>
    <dgm:pt modelId="{1F562A63-DA02-482F-A785-1B57C954E0D0}" type="pres">
      <dgm:prSet presAssocID="{08F5AD79-3A1C-40A1-8B70-73ABC5D08E9C}" presName="sibTrans" presStyleCnt="0"/>
      <dgm:spPr/>
    </dgm:pt>
    <dgm:pt modelId="{04D9E55F-66CE-4520-A88B-ACD956E9C22A}" type="pres">
      <dgm:prSet presAssocID="{D3C95AAB-12AC-4316-86D3-40DB3D61EBE1}" presName="node" presStyleLbl="node1" presStyleIdx="1" presStyleCnt="6">
        <dgm:presLayoutVars>
          <dgm:bulletEnabled val="1"/>
        </dgm:presLayoutVars>
      </dgm:prSet>
      <dgm:spPr/>
    </dgm:pt>
    <dgm:pt modelId="{069D7D93-266F-4C71-B4F0-606E10F26ADE}" type="pres">
      <dgm:prSet presAssocID="{B79441D1-B52B-4BBD-93FB-EDC02CC621D5}" presName="sibTrans" presStyleCnt="0"/>
      <dgm:spPr/>
    </dgm:pt>
    <dgm:pt modelId="{02D1794F-B755-442E-B5EF-C15777198425}" type="pres">
      <dgm:prSet presAssocID="{D023E01C-491E-4E19-B702-2752C109EA4D}" presName="node" presStyleLbl="node1" presStyleIdx="2" presStyleCnt="6">
        <dgm:presLayoutVars>
          <dgm:bulletEnabled val="1"/>
        </dgm:presLayoutVars>
      </dgm:prSet>
      <dgm:spPr/>
    </dgm:pt>
    <dgm:pt modelId="{4A3AC708-C024-4997-AB19-08A6FF691D41}" type="pres">
      <dgm:prSet presAssocID="{192EB9AC-5176-4E73-BA88-CDFD8DC869F8}" presName="sibTrans" presStyleCnt="0"/>
      <dgm:spPr/>
    </dgm:pt>
    <dgm:pt modelId="{99794561-D18A-4A2C-A908-71BAD86A44AF}" type="pres">
      <dgm:prSet presAssocID="{D8C01D3A-CE4B-4739-BD24-777AA6A6DC67}" presName="node" presStyleLbl="node1" presStyleIdx="3" presStyleCnt="6">
        <dgm:presLayoutVars>
          <dgm:bulletEnabled val="1"/>
        </dgm:presLayoutVars>
      </dgm:prSet>
      <dgm:spPr/>
    </dgm:pt>
    <dgm:pt modelId="{144B59FA-8FC5-4B49-B2FD-58009227D04C}" type="pres">
      <dgm:prSet presAssocID="{696D7FB7-9D5E-4189-8EE6-0E05F2CFCC97}" presName="sibTrans" presStyleCnt="0"/>
      <dgm:spPr/>
    </dgm:pt>
    <dgm:pt modelId="{324F7A2B-14C7-4473-9CDF-D981D272B976}" type="pres">
      <dgm:prSet presAssocID="{E506E174-A964-4B9D-8FBA-F5127FB23ABF}" presName="node" presStyleLbl="node1" presStyleIdx="4" presStyleCnt="6">
        <dgm:presLayoutVars>
          <dgm:bulletEnabled val="1"/>
        </dgm:presLayoutVars>
      </dgm:prSet>
      <dgm:spPr/>
    </dgm:pt>
    <dgm:pt modelId="{22704F98-F2BD-452A-A42F-E02CB3055456}" type="pres">
      <dgm:prSet presAssocID="{F99CDBCF-A839-4BD8-86A7-6CD7FF1F6241}" presName="sibTrans" presStyleCnt="0"/>
      <dgm:spPr/>
    </dgm:pt>
    <dgm:pt modelId="{C25D1EC8-4F10-4780-AF45-1D7A3DA49091}" type="pres">
      <dgm:prSet presAssocID="{DCEE9791-A80E-4F23-9E70-B300DF54AF58}" presName="node" presStyleLbl="node1" presStyleIdx="5" presStyleCnt="6">
        <dgm:presLayoutVars>
          <dgm:bulletEnabled val="1"/>
        </dgm:presLayoutVars>
      </dgm:prSet>
      <dgm:spPr/>
    </dgm:pt>
  </dgm:ptLst>
  <dgm:cxnLst>
    <dgm:cxn modelId="{4FB67309-85A6-41B5-9360-C3DD80E562A0}" type="presOf" srcId="{E506E174-A964-4B9D-8FBA-F5127FB23ABF}" destId="{324F7A2B-14C7-4473-9CDF-D981D272B976}" srcOrd="0" destOrd="0" presId="urn:microsoft.com/office/officeart/2005/8/layout/default"/>
    <dgm:cxn modelId="{E7737017-3315-401E-BEE7-5C9D666ED9C4}" srcId="{F9CE402B-F8B0-46DB-A67C-B3527BAC5C66}" destId="{DCEE9791-A80E-4F23-9E70-B300DF54AF58}" srcOrd="5" destOrd="0" parTransId="{3675CDDC-867E-4418-B28B-1E436E96D2EC}" sibTransId="{4766D727-82E0-4125-A9DB-B1858AAC96B2}"/>
    <dgm:cxn modelId="{1B3E5A40-5EC5-4CFF-8D16-6676BA4586E4}" srcId="{F9CE402B-F8B0-46DB-A67C-B3527BAC5C66}" destId="{D3C95AAB-12AC-4316-86D3-40DB3D61EBE1}" srcOrd="1" destOrd="0" parTransId="{871DD9F3-5380-451A-B9CD-90388DE8E13A}" sibTransId="{B79441D1-B52B-4BBD-93FB-EDC02CC621D5}"/>
    <dgm:cxn modelId="{74F47467-6801-4474-B950-824A665620C4}" type="presOf" srcId="{7BAA677B-0CB1-4610-9515-AD77518C5509}" destId="{F945278F-619B-4F46-B661-6B41A8303E45}" srcOrd="0" destOrd="0" presId="urn:microsoft.com/office/officeart/2005/8/layout/default"/>
    <dgm:cxn modelId="{3C20FE78-0996-48FB-A41F-CC7DB78DE215}" type="presOf" srcId="{DCEE9791-A80E-4F23-9E70-B300DF54AF58}" destId="{C25D1EC8-4F10-4780-AF45-1D7A3DA49091}" srcOrd="0" destOrd="0" presId="urn:microsoft.com/office/officeart/2005/8/layout/default"/>
    <dgm:cxn modelId="{AC603C7E-359E-4A87-9F27-C598663F274C}" type="presOf" srcId="{D8C01D3A-CE4B-4739-BD24-777AA6A6DC67}" destId="{99794561-D18A-4A2C-A908-71BAD86A44AF}" srcOrd="0" destOrd="0" presId="urn:microsoft.com/office/officeart/2005/8/layout/default"/>
    <dgm:cxn modelId="{9E7EBD8B-C69F-4788-B289-CC9988988497}" srcId="{F9CE402B-F8B0-46DB-A67C-B3527BAC5C66}" destId="{E506E174-A964-4B9D-8FBA-F5127FB23ABF}" srcOrd="4" destOrd="0" parTransId="{F25DD76D-8D51-46E5-9FFB-326FA14CE805}" sibTransId="{F99CDBCF-A839-4BD8-86A7-6CD7FF1F6241}"/>
    <dgm:cxn modelId="{C985D299-74B9-41C5-A747-C97C1145B6C7}" type="presOf" srcId="{D3C95AAB-12AC-4316-86D3-40DB3D61EBE1}" destId="{04D9E55F-66CE-4520-A88B-ACD956E9C22A}" srcOrd="0" destOrd="0" presId="urn:microsoft.com/office/officeart/2005/8/layout/default"/>
    <dgm:cxn modelId="{8B81049E-0678-4B99-BF20-ECD5C405BCD8}" type="presOf" srcId="{F9CE402B-F8B0-46DB-A67C-B3527BAC5C66}" destId="{F151A3E7-A526-4CE5-A4F5-42FCE6BE8D63}" srcOrd="0" destOrd="0" presId="urn:microsoft.com/office/officeart/2005/8/layout/default"/>
    <dgm:cxn modelId="{239635AF-060B-40A4-A30B-3B6A0086B23F}" srcId="{F9CE402B-F8B0-46DB-A67C-B3527BAC5C66}" destId="{D8C01D3A-CE4B-4739-BD24-777AA6A6DC67}" srcOrd="3" destOrd="0" parTransId="{E092A64B-35AA-416F-9E8A-019C9718B33B}" sibTransId="{696D7FB7-9D5E-4189-8EE6-0E05F2CFCC97}"/>
    <dgm:cxn modelId="{8118B9C8-5C4A-4540-8FE1-7B00D76EF17E}" type="presOf" srcId="{D023E01C-491E-4E19-B702-2752C109EA4D}" destId="{02D1794F-B755-442E-B5EF-C15777198425}" srcOrd="0" destOrd="0" presId="urn:microsoft.com/office/officeart/2005/8/layout/default"/>
    <dgm:cxn modelId="{4A6A0ED9-1D70-486D-B236-3A0ADC9531B9}" srcId="{F9CE402B-F8B0-46DB-A67C-B3527BAC5C66}" destId="{D023E01C-491E-4E19-B702-2752C109EA4D}" srcOrd="2" destOrd="0" parTransId="{825578AA-1628-4B3C-AC4D-903D138D2082}" sibTransId="{192EB9AC-5176-4E73-BA88-CDFD8DC869F8}"/>
    <dgm:cxn modelId="{D0F7ACF0-C18F-4DF6-8211-9BF7B7512EB4}" srcId="{F9CE402B-F8B0-46DB-A67C-B3527BAC5C66}" destId="{7BAA677B-0CB1-4610-9515-AD77518C5509}" srcOrd="0" destOrd="0" parTransId="{EEB8FA07-2A85-4002-851E-094AD0C27612}" sibTransId="{08F5AD79-3A1C-40A1-8B70-73ABC5D08E9C}"/>
    <dgm:cxn modelId="{F16BDCFA-48FB-4841-A636-C09A36E04240}" type="presParOf" srcId="{F151A3E7-A526-4CE5-A4F5-42FCE6BE8D63}" destId="{F945278F-619B-4F46-B661-6B41A8303E45}" srcOrd="0" destOrd="0" presId="urn:microsoft.com/office/officeart/2005/8/layout/default"/>
    <dgm:cxn modelId="{F0C31782-2A21-4D40-BB25-6997831AA807}" type="presParOf" srcId="{F151A3E7-A526-4CE5-A4F5-42FCE6BE8D63}" destId="{1F562A63-DA02-482F-A785-1B57C954E0D0}" srcOrd="1" destOrd="0" presId="urn:microsoft.com/office/officeart/2005/8/layout/default"/>
    <dgm:cxn modelId="{9F6F054E-F88A-4E6B-9970-BEA835136C34}" type="presParOf" srcId="{F151A3E7-A526-4CE5-A4F5-42FCE6BE8D63}" destId="{04D9E55F-66CE-4520-A88B-ACD956E9C22A}" srcOrd="2" destOrd="0" presId="urn:microsoft.com/office/officeart/2005/8/layout/default"/>
    <dgm:cxn modelId="{5F07CA4C-7D2E-44F8-A002-8530A4D386F8}" type="presParOf" srcId="{F151A3E7-A526-4CE5-A4F5-42FCE6BE8D63}" destId="{069D7D93-266F-4C71-B4F0-606E10F26ADE}" srcOrd="3" destOrd="0" presId="urn:microsoft.com/office/officeart/2005/8/layout/default"/>
    <dgm:cxn modelId="{246FFED3-B1FA-43EA-B2D4-DD6F35EB25AC}" type="presParOf" srcId="{F151A3E7-A526-4CE5-A4F5-42FCE6BE8D63}" destId="{02D1794F-B755-442E-B5EF-C15777198425}" srcOrd="4" destOrd="0" presId="urn:microsoft.com/office/officeart/2005/8/layout/default"/>
    <dgm:cxn modelId="{EEE0A0EC-4F85-45B0-A28D-D25589F99A51}" type="presParOf" srcId="{F151A3E7-A526-4CE5-A4F5-42FCE6BE8D63}" destId="{4A3AC708-C024-4997-AB19-08A6FF691D41}" srcOrd="5" destOrd="0" presId="urn:microsoft.com/office/officeart/2005/8/layout/default"/>
    <dgm:cxn modelId="{18CAA68D-1A30-4C23-9748-A89656BECF7D}" type="presParOf" srcId="{F151A3E7-A526-4CE5-A4F5-42FCE6BE8D63}" destId="{99794561-D18A-4A2C-A908-71BAD86A44AF}" srcOrd="6" destOrd="0" presId="urn:microsoft.com/office/officeart/2005/8/layout/default"/>
    <dgm:cxn modelId="{98DF03AF-EEE0-4D8C-BDFA-AA1E34EE5760}" type="presParOf" srcId="{F151A3E7-A526-4CE5-A4F5-42FCE6BE8D63}" destId="{144B59FA-8FC5-4B49-B2FD-58009227D04C}" srcOrd="7" destOrd="0" presId="urn:microsoft.com/office/officeart/2005/8/layout/default"/>
    <dgm:cxn modelId="{BED44B60-E284-4341-A3A1-EF20B5C307F5}" type="presParOf" srcId="{F151A3E7-A526-4CE5-A4F5-42FCE6BE8D63}" destId="{324F7A2B-14C7-4473-9CDF-D981D272B976}" srcOrd="8" destOrd="0" presId="urn:microsoft.com/office/officeart/2005/8/layout/default"/>
    <dgm:cxn modelId="{A10CF477-0257-49D9-89D9-6DA29D642E59}" type="presParOf" srcId="{F151A3E7-A526-4CE5-A4F5-42FCE6BE8D63}" destId="{22704F98-F2BD-452A-A42F-E02CB3055456}" srcOrd="9" destOrd="0" presId="urn:microsoft.com/office/officeart/2005/8/layout/default"/>
    <dgm:cxn modelId="{48975210-B656-472D-9849-D028E97CEE5E}" type="presParOf" srcId="{F151A3E7-A526-4CE5-A4F5-42FCE6BE8D63}" destId="{C25D1EC8-4F10-4780-AF45-1D7A3DA4909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3ED6B2-0E3C-484A-AD6C-0018D60CD5E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33D534-02A2-43C8-89DF-B814A10FA8CF}">
      <dgm:prSet/>
      <dgm:spPr/>
      <dgm:t>
        <a:bodyPr/>
        <a:lstStyle/>
        <a:p>
          <a:r>
            <a:rPr lang="nl-NL" dirty="0"/>
            <a:t>Adjuvans lage dosis ter voorkoming van opiaat hyperalgesie en tolerantie (dosis escalatie)</a:t>
          </a:r>
          <a:endParaRPr lang="en-US" dirty="0"/>
        </a:p>
      </dgm:t>
    </dgm:pt>
    <dgm:pt modelId="{EB34C253-E35F-448D-97B9-762405C07DAC}" type="parTrans" cxnId="{631DFEAF-5CEB-4E2A-A97A-D54A79AFC738}">
      <dgm:prSet/>
      <dgm:spPr/>
      <dgm:t>
        <a:bodyPr/>
        <a:lstStyle/>
        <a:p>
          <a:endParaRPr lang="en-US"/>
        </a:p>
      </dgm:t>
    </dgm:pt>
    <dgm:pt modelId="{BE6817EB-6FAE-471F-919D-E7BD3249E1E7}" type="sibTrans" cxnId="{631DFEAF-5CEB-4E2A-A97A-D54A79AFC738}">
      <dgm:prSet/>
      <dgm:spPr/>
      <dgm:t>
        <a:bodyPr/>
        <a:lstStyle/>
        <a:p>
          <a:endParaRPr lang="en-US"/>
        </a:p>
      </dgm:t>
    </dgm:pt>
    <dgm:pt modelId="{43B49CCB-4A84-4024-8B7A-AC50DFA7E7D9}">
      <dgm:prSet/>
      <dgm:spPr/>
      <dgm:t>
        <a:bodyPr/>
        <a:lstStyle/>
        <a:p>
          <a:r>
            <a:rPr lang="nl-NL" dirty="0"/>
            <a:t>Bij opiaat rotatie wegens onvoldoende werkzaamheid</a:t>
          </a:r>
          <a:endParaRPr lang="en-US" dirty="0"/>
        </a:p>
      </dgm:t>
    </dgm:pt>
    <dgm:pt modelId="{09C1072A-B877-4887-89A0-BA96C7D2CFBE}" type="parTrans" cxnId="{73297759-F2EE-492C-9707-0A0C6A340078}">
      <dgm:prSet/>
      <dgm:spPr/>
      <dgm:t>
        <a:bodyPr/>
        <a:lstStyle/>
        <a:p>
          <a:endParaRPr lang="en-US"/>
        </a:p>
      </dgm:t>
    </dgm:pt>
    <dgm:pt modelId="{27CBD296-1075-4621-99D1-CE1C7E119EC5}" type="sibTrans" cxnId="{73297759-F2EE-492C-9707-0A0C6A340078}">
      <dgm:prSet/>
      <dgm:spPr/>
      <dgm:t>
        <a:bodyPr/>
        <a:lstStyle/>
        <a:p>
          <a:endParaRPr lang="en-US"/>
        </a:p>
      </dgm:t>
    </dgm:pt>
    <dgm:pt modelId="{6755D6C3-40A5-4733-816E-A7B6B1931A69}">
      <dgm:prSet/>
      <dgm:spPr/>
      <dgm:t>
        <a:bodyPr/>
        <a:lstStyle/>
        <a:p>
          <a:r>
            <a:rPr lang="nl-NL" dirty="0"/>
            <a:t>Bij opiaat rotatie wegens bijwerkingen ander opiaat</a:t>
          </a:r>
          <a:endParaRPr lang="en-US" dirty="0"/>
        </a:p>
      </dgm:t>
    </dgm:pt>
    <dgm:pt modelId="{2E486D1B-08D7-4A63-A64D-FB21E3FD0597}" type="parTrans" cxnId="{976EACD9-D189-46E4-A12B-273FDFD27FB4}">
      <dgm:prSet/>
      <dgm:spPr/>
      <dgm:t>
        <a:bodyPr/>
        <a:lstStyle/>
        <a:p>
          <a:endParaRPr lang="en-US"/>
        </a:p>
      </dgm:t>
    </dgm:pt>
    <dgm:pt modelId="{9A64DC35-9C22-47FA-BBA6-688A733BE0EA}" type="sibTrans" cxnId="{976EACD9-D189-46E4-A12B-273FDFD27FB4}">
      <dgm:prSet/>
      <dgm:spPr/>
      <dgm:t>
        <a:bodyPr/>
        <a:lstStyle/>
        <a:p>
          <a:endParaRPr lang="en-US"/>
        </a:p>
      </dgm:t>
    </dgm:pt>
    <dgm:pt modelId="{167EB3F7-514A-42B2-8C41-AA7BC54B797A}">
      <dgm:prSet/>
      <dgm:spPr/>
      <dgm:t>
        <a:bodyPr/>
        <a:lstStyle/>
        <a:p>
          <a:r>
            <a:rPr lang="nl-NL" dirty="0"/>
            <a:t>Zinvol als dagdosis opiaat &gt; 180 mg morfine equivalent</a:t>
          </a:r>
          <a:endParaRPr lang="en-US" dirty="0"/>
        </a:p>
      </dgm:t>
    </dgm:pt>
    <dgm:pt modelId="{E6E8BA9E-D42A-44D0-9C21-FE4077D0F297}" type="parTrans" cxnId="{C51B95EB-7FD3-43AD-BA5C-41E25D43A3FB}">
      <dgm:prSet/>
      <dgm:spPr/>
      <dgm:t>
        <a:bodyPr/>
        <a:lstStyle/>
        <a:p>
          <a:endParaRPr lang="en-US"/>
        </a:p>
      </dgm:t>
    </dgm:pt>
    <dgm:pt modelId="{C7984A2A-19F7-4894-9F36-E1DC11B45141}" type="sibTrans" cxnId="{C51B95EB-7FD3-43AD-BA5C-41E25D43A3FB}">
      <dgm:prSet/>
      <dgm:spPr/>
      <dgm:t>
        <a:bodyPr/>
        <a:lstStyle/>
        <a:p>
          <a:endParaRPr lang="en-US"/>
        </a:p>
      </dgm:t>
    </dgm:pt>
    <dgm:pt modelId="{6E5785B9-9C7B-49E9-A962-5AE684C3F5D8}">
      <dgm:prSet/>
      <dgm:spPr/>
      <dgm:t>
        <a:bodyPr/>
        <a:lstStyle/>
        <a:p>
          <a:r>
            <a:rPr lang="nl-NL" dirty="0"/>
            <a:t>Zinvol als dosis escalatie optreedt (&gt; 2 x per week &gt; 50 % ophoging)</a:t>
          </a:r>
          <a:endParaRPr lang="en-US" dirty="0"/>
        </a:p>
      </dgm:t>
    </dgm:pt>
    <dgm:pt modelId="{0190D4F2-7539-4FB5-AA6B-8C5EE9094125}" type="parTrans" cxnId="{C0F5FF9E-62E9-4422-B143-14C2A0A34E72}">
      <dgm:prSet/>
      <dgm:spPr/>
      <dgm:t>
        <a:bodyPr/>
        <a:lstStyle/>
        <a:p>
          <a:endParaRPr lang="en-US"/>
        </a:p>
      </dgm:t>
    </dgm:pt>
    <dgm:pt modelId="{F6078DFB-F0A4-4FBB-A902-0608A369098C}" type="sibTrans" cxnId="{C0F5FF9E-62E9-4422-B143-14C2A0A34E72}">
      <dgm:prSet/>
      <dgm:spPr/>
      <dgm:t>
        <a:bodyPr/>
        <a:lstStyle/>
        <a:p>
          <a:endParaRPr lang="en-US"/>
        </a:p>
      </dgm:t>
    </dgm:pt>
    <dgm:pt modelId="{336EFA97-8815-4F22-BDCE-F615E19D3319}">
      <dgm:prSet/>
      <dgm:spPr/>
      <dgm:t>
        <a:bodyPr/>
        <a:lstStyle/>
        <a:p>
          <a:r>
            <a:rPr lang="nl-NL" dirty="0"/>
            <a:t>Standaard: 2 dd 2,5 mg toevoegen, maximaal 2 dd 5 mg, niet ophogen</a:t>
          </a:r>
          <a:endParaRPr lang="en-US" dirty="0"/>
        </a:p>
      </dgm:t>
    </dgm:pt>
    <dgm:pt modelId="{0EF3E674-6CCE-48BA-BC48-487C58397763}" type="parTrans" cxnId="{BFD4F1B1-93EB-490A-8E80-AA1E8774ED0A}">
      <dgm:prSet/>
      <dgm:spPr/>
      <dgm:t>
        <a:bodyPr/>
        <a:lstStyle/>
        <a:p>
          <a:endParaRPr lang="en-US"/>
        </a:p>
      </dgm:t>
    </dgm:pt>
    <dgm:pt modelId="{6F530A43-486E-42CF-9DA7-A783213D4E33}" type="sibTrans" cxnId="{BFD4F1B1-93EB-490A-8E80-AA1E8774ED0A}">
      <dgm:prSet/>
      <dgm:spPr/>
      <dgm:t>
        <a:bodyPr/>
        <a:lstStyle/>
        <a:p>
          <a:endParaRPr lang="en-US"/>
        </a:p>
      </dgm:t>
    </dgm:pt>
    <dgm:pt modelId="{CA21EEEA-486E-4EFA-8EB0-51B62EAEB0F1}" type="pres">
      <dgm:prSet presAssocID="{873ED6B2-0E3C-484A-AD6C-0018D60CD5ED}" presName="linear" presStyleCnt="0">
        <dgm:presLayoutVars>
          <dgm:animLvl val="lvl"/>
          <dgm:resizeHandles val="exact"/>
        </dgm:presLayoutVars>
      </dgm:prSet>
      <dgm:spPr/>
    </dgm:pt>
    <dgm:pt modelId="{54FB70FC-D8F4-473A-A254-F2AF42F5C48C}" type="pres">
      <dgm:prSet presAssocID="{8033D534-02A2-43C8-89DF-B814A10FA8C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9BF8647-B128-43E1-9D8D-324CA1A34C28}" type="pres">
      <dgm:prSet presAssocID="{BE6817EB-6FAE-471F-919D-E7BD3249E1E7}" presName="spacer" presStyleCnt="0"/>
      <dgm:spPr/>
    </dgm:pt>
    <dgm:pt modelId="{F15804E8-1254-456E-B7CC-572CCF6A4409}" type="pres">
      <dgm:prSet presAssocID="{43B49CCB-4A84-4024-8B7A-AC50DFA7E7D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25ABAC-9261-4C88-BCD0-3E0791B83C6F}" type="pres">
      <dgm:prSet presAssocID="{27CBD296-1075-4621-99D1-CE1C7E119EC5}" presName="spacer" presStyleCnt="0"/>
      <dgm:spPr/>
    </dgm:pt>
    <dgm:pt modelId="{9D03944D-41A8-4319-AAB3-A96A10E4C779}" type="pres">
      <dgm:prSet presAssocID="{6755D6C3-40A5-4733-816E-A7B6B1931A6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6F2C174-41DE-4198-8EE7-CC777B9EB2FC}" type="pres">
      <dgm:prSet presAssocID="{9A64DC35-9C22-47FA-BBA6-688A733BE0EA}" presName="spacer" presStyleCnt="0"/>
      <dgm:spPr/>
    </dgm:pt>
    <dgm:pt modelId="{452012D3-45CC-4685-9572-FA7E3720AECF}" type="pres">
      <dgm:prSet presAssocID="{167EB3F7-514A-42B2-8C41-AA7BC54B797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7F2476F-690C-4CF3-9EAB-9F3C08B0E790}" type="pres">
      <dgm:prSet presAssocID="{C7984A2A-19F7-4894-9F36-E1DC11B45141}" presName="spacer" presStyleCnt="0"/>
      <dgm:spPr/>
    </dgm:pt>
    <dgm:pt modelId="{2351ABE5-988B-43DB-ACB1-3A3E30D026C7}" type="pres">
      <dgm:prSet presAssocID="{6E5785B9-9C7B-49E9-A962-5AE684C3F5D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D45169A-E39B-41CE-AA80-E9C9109BD48E}" type="pres">
      <dgm:prSet presAssocID="{F6078DFB-F0A4-4FBB-A902-0608A369098C}" presName="spacer" presStyleCnt="0"/>
      <dgm:spPr/>
    </dgm:pt>
    <dgm:pt modelId="{A6892DCA-AE0C-4E67-B071-C2132AEA9665}" type="pres">
      <dgm:prSet presAssocID="{336EFA97-8815-4F22-BDCE-F615E19D331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277640F-FAAF-4E3E-993E-4D006C8D7454}" type="presOf" srcId="{6755D6C3-40A5-4733-816E-A7B6B1931A69}" destId="{9D03944D-41A8-4319-AAB3-A96A10E4C779}" srcOrd="0" destOrd="0" presId="urn:microsoft.com/office/officeart/2005/8/layout/vList2"/>
    <dgm:cxn modelId="{5E66742E-D9C0-44CB-AF6D-FD1ECDF9D9DF}" type="presOf" srcId="{43B49CCB-4A84-4024-8B7A-AC50DFA7E7D9}" destId="{F15804E8-1254-456E-B7CC-572CCF6A4409}" srcOrd="0" destOrd="0" presId="urn:microsoft.com/office/officeart/2005/8/layout/vList2"/>
    <dgm:cxn modelId="{9E9E455D-FCA6-4D70-A266-C2FA4B7F7F82}" type="presOf" srcId="{6E5785B9-9C7B-49E9-A962-5AE684C3F5D8}" destId="{2351ABE5-988B-43DB-ACB1-3A3E30D026C7}" srcOrd="0" destOrd="0" presId="urn:microsoft.com/office/officeart/2005/8/layout/vList2"/>
    <dgm:cxn modelId="{6CBDF758-8F62-453D-89B8-C540C051D442}" type="presOf" srcId="{873ED6B2-0E3C-484A-AD6C-0018D60CD5ED}" destId="{CA21EEEA-486E-4EFA-8EB0-51B62EAEB0F1}" srcOrd="0" destOrd="0" presId="urn:microsoft.com/office/officeart/2005/8/layout/vList2"/>
    <dgm:cxn modelId="{73297759-F2EE-492C-9707-0A0C6A340078}" srcId="{873ED6B2-0E3C-484A-AD6C-0018D60CD5ED}" destId="{43B49CCB-4A84-4024-8B7A-AC50DFA7E7D9}" srcOrd="1" destOrd="0" parTransId="{09C1072A-B877-4887-89A0-BA96C7D2CFBE}" sibTransId="{27CBD296-1075-4621-99D1-CE1C7E119EC5}"/>
    <dgm:cxn modelId="{580EB697-2B38-43CB-8F21-4908ECCAB707}" type="presOf" srcId="{8033D534-02A2-43C8-89DF-B814A10FA8CF}" destId="{54FB70FC-D8F4-473A-A254-F2AF42F5C48C}" srcOrd="0" destOrd="0" presId="urn:microsoft.com/office/officeart/2005/8/layout/vList2"/>
    <dgm:cxn modelId="{2C79699D-2234-4FFF-B890-3BF8825495DA}" type="presOf" srcId="{336EFA97-8815-4F22-BDCE-F615E19D3319}" destId="{A6892DCA-AE0C-4E67-B071-C2132AEA9665}" srcOrd="0" destOrd="0" presId="urn:microsoft.com/office/officeart/2005/8/layout/vList2"/>
    <dgm:cxn modelId="{C0F5FF9E-62E9-4422-B143-14C2A0A34E72}" srcId="{873ED6B2-0E3C-484A-AD6C-0018D60CD5ED}" destId="{6E5785B9-9C7B-49E9-A962-5AE684C3F5D8}" srcOrd="4" destOrd="0" parTransId="{0190D4F2-7539-4FB5-AA6B-8C5EE9094125}" sibTransId="{F6078DFB-F0A4-4FBB-A902-0608A369098C}"/>
    <dgm:cxn modelId="{631DFEAF-5CEB-4E2A-A97A-D54A79AFC738}" srcId="{873ED6B2-0E3C-484A-AD6C-0018D60CD5ED}" destId="{8033D534-02A2-43C8-89DF-B814A10FA8CF}" srcOrd="0" destOrd="0" parTransId="{EB34C253-E35F-448D-97B9-762405C07DAC}" sibTransId="{BE6817EB-6FAE-471F-919D-E7BD3249E1E7}"/>
    <dgm:cxn modelId="{BFD4F1B1-93EB-490A-8E80-AA1E8774ED0A}" srcId="{873ED6B2-0E3C-484A-AD6C-0018D60CD5ED}" destId="{336EFA97-8815-4F22-BDCE-F615E19D3319}" srcOrd="5" destOrd="0" parTransId="{0EF3E674-6CCE-48BA-BC48-487C58397763}" sibTransId="{6F530A43-486E-42CF-9DA7-A783213D4E33}"/>
    <dgm:cxn modelId="{976EACD9-D189-46E4-A12B-273FDFD27FB4}" srcId="{873ED6B2-0E3C-484A-AD6C-0018D60CD5ED}" destId="{6755D6C3-40A5-4733-816E-A7B6B1931A69}" srcOrd="2" destOrd="0" parTransId="{2E486D1B-08D7-4A63-A64D-FB21E3FD0597}" sibTransId="{9A64DC35-9C22-47FA-BBA6-688A733BE0EA}"/>
    <dgm:cxn modelId="{75D990E3-57DD-47AA-9E67-F41C92676386}" type="presOf" srcId="{167EB3F7-514A-42B2-8C41-AA7BC54B797A}" destId="{452012D3-45CC-4685-9572-FA7E3720AECF}" srcOrd="0" destOrd="0" presId="urn:microsoft.com/office/officeart/2005/8/layout/vList2"/>
    <dgm:cxn modelId="{C51B95EB-7FD3-43AD-BA5C-41E25D43A3FB}" srcId="{873ED6B2-0E3C-484A-AD6C-0018D60CD5ED}" destId="{167EB3F7-514A-42B2-8C41-AA7BC54B797A}" srcOrd="3" destOrd="0" parTransId="{E6E8BA9E-D42A-44D0-9C21-FE4077D0F297}" sibTransId="{C7984A2A-19F7-4894-9F36-E1DC11B45141}"/>
    <dgm:cxn modelId="{182C6B6C-9A3B-4B87-B969-7090A7EC833C}" type="presParOf" srcId="{CA21EEEA-486E-4EFA-8EB0-51B62EAEB0F1}" destId="{54FB70FC-D8F4-473A-A254-F2AF42F5C48C}" srcOrd="0" destOrd="0" presId="urn:microsoft.com/office/officeart/2005/8/layout/vList2"/>
    <dgm:cxn modelId="{DF1E1CB3-05F7-4537-B215-AEA00AD017DD}" type="presParOf" srcId="{CA21EEEA-486E-4EFA-8EB0-51B62EAEB0F1}" destId="{99BF8647-B128-43E1-9D8D-324CA1A34C28}" srcOrd="1" destOrd="0" presId="urn:microsoft.com/office/officeart/2005/8/layout/vList2"/>
    <dgm:cxn modelId="{1BD1A0FE-A3A6-4C71-A71F-B06F15D030DB}" type="presParOf" srcId="{CA21EEEA-486E-4EFA-8EB0-51B62EAEB0F1}" destId="{F15804E8-1254-456E-B7CC-572CCF6A4409}" srcOrd="2" destOrd="0" presId="urn:microsoft.com/office/officeart/2005/8/layout/vList2"/>
    <dgm:cxn modelId="{7C7B6CDE-42BA-4300-807F-DFFD1389C2A1}" type="presParOf" srcId="{CA21EEEA-486E-4EFA-8EB0-51B62EAEB0F1}" destId="{6F25ABAC-9261-4C88-BCD0-3E0791B83C6F}" srcOrd="3" destOrd="0" presId="urn:microsoft.com/office/officeart/2005/8/layout/vList2"/>
    <dgm:cxn modelId="{557D13D1-233C-41FC-88FC-53F2672892E5}" type="presParOf" srcId="{CA21EEEA-486E-4EFA-8EB0-51B62EAEB0F1}" destId="{9D03944D-41A8-4319-AAB3-A96A10E4C779}" srcOrd="4" destOrd="0" presId="urn:microsoft.com/office/officeart/2005/8/layout/vList2"/>
    <dgm:cxn modelId="{425B4409-7EC0-4E34-BDB4-37E3D412BDD1}" type="presParOf" srcId="{CA21EEEA-486E-4EFA-8EB0-51B62EAEB0F1}" destId="{E6F2C174-41DE-4198-8EE7-CC777B9EB2FC}" srcOrd="5" destOrd="0" presId="urn:microsoft.com/office/officeart/2005/8/layout/vList2"/>
    <dgm:cxn modelId="{703B4639-79E1-471D-B8A5-47F66BDD7B3F}" type="presParOf" srcId="{CA21EEEA-486E-4EFA-8EB0-51B62EAEB0F1}" destId="{452012D3-45CC-4685-9572-FA7E3720AECF}" srcOrd="6" destOrd="0" presId="urn:microsoft.com/office/officeart/2005/8/layout/vList2"/>
    <dgm:cxn modelId="{B485387E-9B8A-4160-8730-4EDED28AB0E8}" type="presParOf" srcId="{CA21EEEA-486E-4EFA-8EB0-51B62EAEB0F1}" destId="{37F2476F-690C-4CF3-9EAB-9F3C08B0E790}" srcOrd="7" destOrd="0" presId="urn:microsoft.com/office/officeart/2005/8/layout/vList2"/>
    <dgm:cxn modelId="{2C39A021-016E-438E-8C0E-03BFEDD0DB68}" type="presParOf" srcId="{CA21EEEA-486E-4EFA-8EB0-51B62EAEB0F1}" destId="{2351ABE5-988B-43DB-ACB1-3A3E30D026C7}" srcOrd="8" destOrd="0" presId="urn:microsoft.com/office/officeart/2005/8/layout/vList2"/>
    <dgm:cxn modelId="{1C3CAC9C-932E-47F6-821F-FECA081BB1AD}" type="presParOf" srcId="{CA21EEEA-486E-4EFA-8EB0-51B62EAEB0F1}" destId="{5D45169A-E39B-41CE-AA80-E9C9109BD48E}" srcOrd="9" destOrd="0" presId="urn:microsoft.com/office/officeart/2005/8/layout/vList2"/>
    <dgm:cxn modelId="{6EF4F3FB-F939-4B19-8444-263C7F4F5206}" type="presParOf" srcId="{CA21EEEA-486E-4EFA-8EB0-51B62EAEB0F1}" destId="{A6892DCA-AE0C-4E67-B071-C2132AEA966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C20099-7E07-449B-B4BF-64FCC249968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22D8984-DDFE-4F8F-AA3C-10F79C3121A8}">
      <dgm:prSet/>
      <dgm:spPr/>
      <dgm:t>
        <a:bodyPr/>
        <a:lstStyle/>
        <a:p>
          <a:r>
            <a:rPr lang="nl-NL" dirty="0"/>
            <a:t>1 x per dag</a:t>
          </a:r>
          <a:endParaRPr lang="en-US" dirty="0"/>
        </a:p>
      </dgm:t>
    </dgm:pt>
    <dgm:pt modelId="{4052FC3F-535D-4E7E-8EC3-5DA62899087F}" type="parTrans" cxnId="{C0E68DE3-0A7F-4E7E-90F9-B1F7A093CD1D}">
      <dgm:prSet/>
      <dgm:spPr/>
      <dgm:t>
        <a:bodyPr/>
        <a:lstStyle/>
        <a:p>
          <a:endParaRPr lang="en-US"/>
        </a:p>
      </dgm:t>
    </dgm:pt>
    <dgm:pt modelId="{11F93801-8900-43C1-BC7C-693F09BC3CF0}" type="sibTrans" cxnId="{C0E68DE3-0A7F-4E7E-90F9-B1F7A093CD1D}">
      <dgm:prSet/>
      <dgm:spPr/>
      <dgm:t>
        <a:bodyPr/>
        <a:lstStyle/>
        <a:p>
          <a:endParaRPr lang="en-US"/>
        </a:p>
      </dgm:t>
    </dgm:pt>
    <dgm:pt modelId="{D1037FE1-9215-4D08-A7E8-796B9F2B9651}">
      <dgm:prSet/>
      <dgm:spPr/>
      <dgm:t>
        <a:bodyPr/>
        <a:lstStyle/>
        <a:p>
          <a:r>
            <a:rPr lang="nl-NL" dirty="0"/>
            <a:t>3 x per dag</a:t>
          </a:r>
          <a:endParaRPr lang="en-US" dirty="0"/>
        </a:p>
      </dgm:t>
    </dgm:pt>
    <dgm:pt modelId="{193039EE-0019-4A62-B823-690BE0702324}" type="parTrans" cxnId="{77D7A751-EC6B-434E-9690-9B48402061CF}">
      <dgm:prSet/>
      <dgm:spPr/>
      <dgm:t>
        <a:bodyPr/>
        <a:lstStyle/>
        <a:p>
          <a:endParaRPr lang="en-US"/>
        </a:p>
      </dgm:t>
    </dgm:pt>
    <dgm:pt modelId="{2DED35E7-F7D3-464C-A6D8-11FB0612C5E3}" type="sibTrans" cxnId="{77D7A751-EC6B-434E-9690-9B48402061CF}">
      <dgm:prSet/>
      <dgm:spPr/>
      <dgm:t>
        <a:bodyPr/>
        <a:lstStyle/>
        <a:p>
          <a:endParaRPr lang="en-US"/>
        </a:p>
      </dgm:t>
    </dgm:pt>
    <dgm:pt modelId="{263DB4AE-4069-4F5D-B4F0-EA7CF8DC846A}">
      <dgm:prSet/>
      <dgm:spPr/>
      <dgm:t>
        <a:bodyPr/>
        <a:lstStyle/>
        <a:p>
          <a:r>
            <a:rPr lang="nl-NL" dirty="0"/>
            <a:t>1 x per 2-3 dagen </a:t>
          </a:r>
          <a:endParaRPr lang="en-US" dirty="0"/>
        </a:p>
      </dgm:t>
    </dgm:pt>
    <dgm:pt modelId="{15683B81-B4A4-4793-8E48-415C32946AE8}" type="parTrans" cxnId="{9C85268D-DAA6-4399-9FAD-096A103B2C33}">
      <dgm:prSet/>
      <dgm:spPr/>
      <dgm:t>
        <a:bodyPr/>
        <a:lstStyle/>
        <a:p>
          <a:endParaRPr lang="en-US"/>
        </a:p>
      </dgm:t>
    </dgm:pt>
    <dgm:pt modelId="{50C7BD29-98C0-4761-8344-FA809B6920DA}" type="sibTrans" cxnId="{9C85268D-DAA6-4399-9FAD-096A103B2C33}">
      <dgm:prSet/>
      <dgm:spPr/>
      <dgm:t>
        <a:bodyPr/>
        <a:lstStyle/>
        <a:p>
          <a:endParaRPr lang="en-US"/>
        </a:p>
      </dgm:t>
    </dgm:pt>
    <dgm:pt modelId="{D3642556-A0B6-4480-AFA9-E54C73B63922}" type="pres">
      <dgm:prSet presAssocID="{85C20099-7E07-449B-B4BF-64FCC24996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13070E-D782-4050-80DC-4F84ED0DB55C}" type="pres">
      <dgm:prSet presAssocID="{322D8984-DDFE-4F8F-AA3C-10F79C3121A8}" presName="hierRoot1" presStyleCnt="0"/>
      <dgm:spPr/>
    </dgm:pt>
    <dgm:pt modelId="{6CD45CF6-BFB7-4D49-A8E4-9D50D014BC12}" type="pres">
      <dgm:prSet presAssocID="{322D8984-DDFE-4F8F-AA3C-10F79C3121A8}" presName="composite" presStyleCnt="0"/>
      <dgm:spPr/>
    </dgm:pt>
    <dgm:pt modelId="{EFB4AAA5-9625-4186-B368-8A1FE9DD8E8F}" type="pres">
      <dgm:prSet presAssocID="{322D8984-DDFE-4F8F-AA3C-10F79C3121A8}" presName="background" presStyleLbl="node0" presStyleIdx="0" presStyleCnt="3"/>
      <dgm:spPr/>
    </dgm:pt>
    <dgm:pt modelId="{98CB95BD-3908-461E-B1A5-B3D3B80F2305}" type="pres">
      <dgm:prSet presAssocID="{322D8984-DDFE-4F8F-AA3C-10F79C3121A8}" presName="text" presStyleLbl="fgAcc0" presStyleIdx="0" presStyleCnt="3">
        <dgm:presLayoutVars>
          <dgm:chPref val="3"/>
        </dgm:presLayoutVars>
      </dgm:prSet>
      <dgm:spPr/>
    </dgm:pt>
    <dgm:pt modelId="{CA43A25A-261C-4824-9945-9067A2397347}" type="pres">
      <dgm:prSet presAssocID="{322D8984-DDFE-4F8F-AA3C-10F79C3121A8}" presName="hierChild2" presStyleCnt="0"/>
      <dgm:spPr/>
    </dgm:pt>
    <dgm:pt modelId="{D4734985-E5FD-4B5F-9616-9AFB1DEB08BC}" type="pres">
      <dgm:prSet presAssocID="{D1037FE1-9215-4D08-A7E8-796B9F2B9651}" presName="hierRoot1" presStyleCnt="0"/>
      <dgm:spPr/>
    </dgm:pt>
    <dgm:pt modelId="{B34FEE70-6182-4733-BC20-698B6FFC268A}" type="pres">
      <dgm:prSet presAssocID="{D1037FE1-9215-4D08-A7E8-796B9F2B9651}" presName="composite" presStyleCnt="0"/>
      <dgm:spPr/>
    </dgm:pt>
    <dgm:pt modelId="{D258E669-41C3-4E1C-A03E-1C6C019EEABF}" type="pres">
      <dgm:prSet presAssocID="{D1037FE1-9215-4D08-A7E8-796B9F2B9651}" presName="background" presStyleLbl="node0" presStyleIdx="1" presStyleCnt="3"/>
      <dgm:spPr/>
    </dgm:pt>
    <dgm:pt modelId="{12230373-C229-45AC-8222-0EA26C47EE0E}" type="pres">
      <dgm:prSet presAssocID="{D1037FE1-9215-4D08-A7E8-796B9F2B9651}" presName="text" presStyleLbl="fgAcc0" presStyleIdx="1" presStyleCnt="3">
        <dgm:presLayoutVars>
          <dgm:chPref val="3"/>
        </dgm:presLayoutVars>
      </dgm:prSet>
      <dgm:spPr/>
    </dgm:pt>
    <dgm:pt modelId="{D8799417-2DB4-4468-ABE6-57C99EC7FADE}" type="pres">
      <dgm:prSet presAssocID="{D1037FE1-9215-4D08-A7E8-796B9F2B9651}" presName="hierChild2" presStyleCnt="0"/>
      <dgm:spPr/>
    </dgm:pt>
    <dgm:pt modelId="{1E55675A-E8E2-4848-88F6-AEDA683D9F7B}" type="pres">
      <dgm:prSet presAssocID="{263DB4AE-4069-4F5D-B4F0-EA7CF8DC846A}" presName="hierRoot1" presStyleCnt="0"/>
      <dgm:spPr/>
    </dgm:pt>
    <dgm:pt modelId="{4233EE98-8A81-408D-975F-F6EBDF55C17F}" type="pres">
      <dgm:prSet presAssocID="{263DB4AE-4069-4F5D-B4F0-EA7CF8DC846A}" presName="composite" presStyleCnt="0"/>
      <dgm:spPr/>
    </dgm:pt>
    <dgm:pt modelId="{7B13D957-9044-4295-BA54-9C2B53160CB7}" type="pres">
      <dgm:prSet presAssocID="{263DB4AE-4069-4F5D-B4F0-EA7CF8DC846A}" presName="background" presStyleLbl="node0" presStyleIdx="2" presStyleCnt="3"/>
      <dgm:spPr/>
    </dgm:pt>
    <dgm:pt modelId="{5178F288-4295-446F-BAEA-1E617B3C323C}" type="pres">
      <dgm:prSet presAssocID="{263DB4AE-4069-4F5D-B4F0-EA7CF8DC846A}" presName="text" presStyleLbl="fgAcc0" presStyleIdx="2" presStyleCnt="3">
        <dgm:presLayoutVars>
          <dgm:chPref val="3"/>
        </dgm:presLayoutVars>
      </dgm:prSet>
      <dgm:spPr/>
    </dgm:pt>
    <dgm:pt modelId="{80B221B7-85DC-4E48-865F-52EB45066EBD}" type="pres">
      <dgm:prSet presAssocID="{263DB4AE-4069-4F5D-B4F0-EA7CF8DC846A}" presName="hierChild2" presStyleCnt="0"/>
      <dgm:spPr/>
    </dgm:pt>
  </dgm:ptLst>
  <dgm:cxnLst>
    <dgm:cxn modelId="{523C4C00-8C2F-422C-BC91-D06C1600069F}" type="presOf" srcId="{322D8984-DDFE-4F8F-AA3C-10F79C3121A8}" destId="{98CB95BD-3908-461E-B1A5-B3D3B80F2305}" srcOrd="0" destOrd="0" presId="urn:microsoft.com/office/officeart/2005/8/layout/hierarchy1"/>
    <dgm:cxn modelId="{36535F05-FF51-4406-8C51-128D7A422693}" type="presOf" srcId="{85C20099-7E07-449B-B4BF-64FCC2499684}" destId="{D3642556-A0B6-4480-AFA9-E54C73B63922}" srcOrd="0" destOrd="0" presId="urn:microsoft.com/office/officeart/2005/8/layout/hierarchy1"/>
    <dgm:cxn modelId="{65E12F3E-605D-4CCF-AE61-B5171531EEE2}" type="presOf" srcId="{263DB4AE-4069-4F5D-B4F0-EA7CF8DC846A}" destId="{5178F288-4295-446F-BAEA-1E617B3C323C}" srcOrd="0" destOrd="0" presId="urn:microsoft.com/office/officeart/2005/8/layout/hierarchy1"/>
    <dgm:cxn modelId="{77D7A751-EC6B-434E-9690-9B48402061CF}" srcId="{85C20099-7E07-449B-B4BF-64FCC2499684}" destId="{D1037FE1-9215-4D08-A7E8-796B9F2B9651}" srcOrd="1" destOrd="0" parTransId="{193039EE-0019-4A62-B823-690BE0702324}" sibTransId="{2DED35E7-F7D3-464C-A6D8-11FB0612C5E3}"/>
    <dgm:cxn modelId="{9C85268D-DAA6-4399-9FAD-096A103B2C33}" srcId="{85C20099-7E07-449B-B4BF-64FCC2499684}" destId="{263DB4AE-4069-4F5D-B4F0-EA7CF8DC846A}" srcOrd="2" destOrd="0" parTransId="{15683B81-B4A4-4793-8E48-415C32946AE8}" sibTransId="{50C7BD29-98C0-4761-8344-FA809B6920DA}"/>
    <dgm:cxn modelId="{8FDF9A9C-5053-4301-992B-CB54CD0FB7A5}" type="presOf" srcId="{D1037FE1-9215-4D08-A7E8-796B9F2B9651}" destId="{12230373-C229-45AC-8222-0EA26C47EE0E}" srcOrd="0" destOrd="0" presId="urn:microsoft.com/office/officeart/2005/8/layout/hierarchy1"/>
    <dgm:cxn modelId="{C0E68DE3-0A7F-4E7E-90F9-B1F7A093CD1D}" srcId="{85C20099-7E07-449B-B4BF-64FCC2499684}" destId="{322D8984-DDFE-4F8F-AA3C-10F79C3121A8}" srcOrd="0" destOrd="0" parTransId="{4052FC3F-535D-4E7E-8EC3-5DA62899087F}" sibTransId="{11F93801-8900-43C1-BC7C-693F09BC3CF0}"/>
    <dgm:cxn modelId="{0ADF0183-DAB9-4C33-9BF4-E6B5B2952467}" type="presParOf" srcId="{D3642556-A0B6-4480-AFA9-E54C73B63922}" destId="{CB13070E-D782-4050-80DC-4F84ED0DB55C}" srcOrd="0" destOrd="0" presId="urn:microsoft.com/office/officeart/2005/8/layout/hierarchy1"/>
    <dgm:cxn modelId="{D448C4E4-AAA3-4403-BFC6-9A7A883B7C84}" type="presParOf" srcId="{CB13070E-D782-4050-80DC-4F84ED0DB55C}" destId="{6CD45CF6-BFB7-4D49-A8E4-9D50D014BC12}" srcOrd="0" destOrd="0" presId="urn:microsoft.com/office/officeart/2005/8/layout/hierarchy1"/>
    <dgm:cxn modelId="{CD1B48C4-9F14-474B-B0B4-D4D797830B9D}" type="presParOf" srcId="{6CD45CF6-BFB7-4D49-A8E4-9D50D014BC12}" destId="{EFB4AAA5-9625-4186-B368-8A1FE9DD8E8F}" srcOrd="0" destOrd="0" presId="urn:microsoft.com/office/officeart/2005/8/layout/hierarchy1"/>
    <dgm:cxn modelId="{7F41510A-BE2B-4E54-B6F0-883209826D26}" type="presParOf" srcId="{6CD45CF6-BFB7-4D49-A8E4-9D50D014BC12}" destId="{98CB95BD-3908-461E-B1A5-B3D3B80F2305}" srcOrd="1" destOrd="0" presId="urn:microsoft.com/office/officeart/2005/8/layout/hierarchy1"/>
    <dgm:cxn modelId="{926430B6-F08A-490E-B751-6FD691ACAA00}" type="presParOf" srcId="{CB13070E-D782-4050-80DC-4F84ED0DB55C}" destId="{CA43A25A-261C-4824-9945-9067A2397347}" srcOrd="1" destOrd="0" presId="urn:microsoft.com/office/officeart/2005/8/layout/hierarchy1"/>
    <dgm:cxn modelId="{D149F4DB-D149-4756-A4B0-68C4B7D39E70}" type="presParOf" srcId="{D3642556-A0B6-4480-AFA9-E54C73B63922}" destId="{D4734985-E5FD-4B5F-9616-9AFB1DEB08BC}" srcOrd="1" destOrd="0" presId="urn:microsoft.com/office/officeart/2005/8/layout/hierarchy1"/>
    <dgm:cxn modelId="{08B6DF6E-7CFF-4F79-B8A0-A7C0CFCEDDAC}" type="presParOf" srcId="{D4734985-E5FD-4B5F-9616-9AFB1DEB08BC}" destId="{B34FEE70-6182-4733-BC20-698B6FFC268A}" srcOrd="0" destOrd="0" presId="urn:microsoft.com/office/officeart/2005/8/layout/hierarchy1"/>
    <dgm:cxn modelId="{F4AC80CC-03FF-4C2B-95EE-B69E62B07C11}" type="presParOf" srcId="{B34FEE70-6182-4733-BC20-698B6FFC268A}" destId="{D258E669-41C3-4E1C-A03E-1C6C019EEABF}" srcOrd="0" destOrd="0" presId="urn:microsoft.com/office/officeart/2005/8/layout/hierarchy1"/>
    <dgm:cxn modelId="{23E7E0E5-9E53-493A-91B6-E23EAA1B6BC0}" type="presParOf" srcId="{B34FEE70-6182-4733-BC20-698B6FFC268A}" destId="{12230373-C229-45AC-8222-0EA26C47EE0E}" srcOrd="1" destOrd="0" presId="urn:microsoft.com/office/officeart/2005/8/layout/hierarchy1"/>
    <dgm:cxn modelId="{C258374B-B5C7-497E-AFC2-CC53924E9762}" type="presParOf" srcId="{D4734985-E5FD-4B5F-9616-9AFB1DEB08BC}" destId="{D8799417-2DB4-4468-ABE6-57C99EC7FADE}" srcOrd="1" destOrd="0" presId="urn:microsoft.com/office/officeart/2005/8/layout/hierarchy1"/>
    <dgm:cxn modelId="{AB49D6E6-9C1C-4618-953E-5A97927E2115}" type="presParOf" srcId="{D3642556-A0B6-4480-AFA9-E54C73B63922}" destId="{1E55675A-E8E2-4848-88F6-AEDA683D9F7B}" srcOrd="2" destOrd="0" presId="urn:microsoft.com/office/officeart/2005/8/layout/hierarchy1"/>
    <dgm:cxn modelId="{A31321D3-B4B4-456B-91CF-B8AA0604B38B}" type="presParOf" srcId="{1E55675A-E8E2-4848-88F6-AEDA683D9F7B}" destId="{4233EE98-8A81-408D-975F-F6EBDF55C17F}" srcOrd="0" destOrd="0" presId="urn:microsoft.com/office/officeart/2005/8/layout/hierarchy1"/>
    <dgm:cxn modelId="{51E198AD-24A3-446F-BF50-94FB6FAE10D7}" type="presParOf" srcId="{4233EE98-8A81-408D-975F-F6EBDF55C17F}" destId="{7B13D957-9044-4295-BA54-9C2B53160CB7}" srcOrd="0" destOrd="0" presId="urn:microsoft.com/office/officeart/2005/8/layout/hierarchy1"/>
    <dgm:cxn modelId="{CDFA7E02-3EB9-409B-BDFD-1D9FDDC12B9D}" type="presParOf" srcId="{4233EE98-8A81-408D-975F-F6EBDF55C17F}" destId="{5178F288-4295-446F-BAEA-1E617B3C323C}" srcOrd="1" destOrd="0" presId="urn:microsoft.com/office/officeart/2005/8/layout/hierarchy1"/>
    <dgm:cxn modelId="{4B2C9E82-12D2-414C-BC6B-4DE3E0372C2D}" type="presParOf" srcId="{1E55675A-E8E2-4848-88F6-AEDA683D9F7B}" destId="{80B221B7-85DC-4E48-865F-52EB45066E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82EB6-2259-4EFF-AD06-0F88C6361C7D}">
      <dsp:nvSpPr>
        <dsp:cNvPr id="0" name=""/>
        <dsp:cNvSpPr/>
      </dsp:nvSpPr>
      <dsp:spPr>
        <a:xfrm>
          <a:off x="0" y="852487"/>
          <a:ext cx="3381375" cy="2028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Verslavingsarts KNMG,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Novadic-Kentron</a:t>
          </a:r>
          <a:endParaRPr lang="en-US" sz="3100" kern="1200" dirty="0"/>
        </a:p>
      </dsp:txBody>
      <dsp:txXfrm>
        <a:off x="0" y="852487"/>
        <a:ext cx="3381375" cy="2028825"/>
      </dsp:txXfrm>
    </dsp:sp>
    <dsp:sp modelId="{D1051E7C-06A3-4ADF-820B-91AEA3C50867}">
      <dsp:nvSpPr>
        <dsp:cNvPr id="0" name=""/>
        <dsp:cNvSpPr/>
      </dsp:nvSpPr>
      <dsp:spPr>
        <a:xfrm>
          <a:off x="3719512" y="852487"/>
          <a:ext cx="3381375" cy="202882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Kaderarts palliatieve zorg, hospice Francinus de Wind</a:t>
          </a:r>
          <a:endParaRPr lang="en-US" sz="3100" kern="1200" dirty="0"/>
        </a:p>
      </dsp:txBody>
      <dsp:txXfrm>
        <a:off x="3719512" y="852487"/>
        <a:ext cx="3381375" cy="2028825"/>
      </dsp:txXfrm>
    </dsp:sp>
    <dsp:sp modelId="{B13E61FA-96AD-41A4-943C-24C8FDB30E07}">
      <dsp:nvSpPr>
        <dsp:cNvPr id="0" name=""/>
        <dsp:cNvSpPr/>
      </dsp:nvSpPr>
      <dsp:spPr>
        <a:xfrm>
          <a:off x="7439025" y="852487"/>
          <a:ext cx="3381375" cy="202882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Lid palliatief consultatieteam Midden-Brabant</a:t>
          </a:r>
          <a:endParaRPr lang="en-US" sz="3100" kern="1200" dirty="0"/>
        </a:p>
      </dsp:txBody>
      <dsp:txXfrm>
        <a:off x="7439025" y="852487"/>
        <a:ext cx="3381375" cy="20288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114C4-DE32-473A-8A30-4F95A12CC1D4}">
      <dsp:nvSpPr>
        <dsp:cNvPr id="0" name=""/>
        <dsp:cNvSpPr/>
      </dsp:nvSpPr>
      <dsp:spPr>
        <a:xfrm>
          <a:off x="0" y="681548"/>
          <a:ext cx="10515600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Ophogen onderhoudsdosering methadon</a:t>
          </a:r>
          <a:endParaRPr lang="en-US" sz="3600" kern="1200" dirty="0"/>
        </a:p>
      </dsp:txBody>
      <dsp:txXfrm>
        <a:off x="42151" y="723699"/>
        <a:ext cx="10431298" cy="779158"/>
      </dsp:txXfrm>
    </dsp:sp>
    <dsp:sp modelId="{FB35EB5C-DECB-4E78-8489-D36EE4E156FA}">
      <dsp:nvSpPr>
        <dsp:cNvPr id="0" name=""/>
        <dsp:cNvSpPr/>
      </dsp:nvSpPr>
      <dsp:spPr>
        <a:xfrm>
          <a:off x="0" y="1648688"/>
          <a:ext cx="10515600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Toevoegen kortwerkend opiaat</a:t>
          </a:r>
          <a:endParaRPr lang="en-US" sz="3600" kern="1200" dirty="0"/>
        </a:p>
      </dsp:txBody>
      <dsp:txXfrm>
        <a:off x="42151" y="1690839"/>
        <a:ext cx="10431298" cy="779158"/>
      </dsp:txXfrm>
    </dsp:sp>
    <dsp:sp modelId="{00D2A368-7F9D-4D96-918A-D9CCF97055EC}">
      <dsp:nvSpPr>
        <dsp:cNvPr id="0" name=""/>
        <dsp:cNvSpPr/>
      </dsp:nvSpPr>
      <dsp:spPr>
        <a:xfrm>
          <a:off x="0" y="2615828"/>
          <a:ext cx="10515600" cy="8634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Ophogen methadon </a:t>
          </a:r>
          <a:r>
            <a:rPr lang="nl-NL" sz="3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é</a:t>
          </a:r>
          <a:r>
            <a:rPr lang="nl-NL" sz="3600" kern="1200" dirty="0"/>
            <a:t>n toevoegen kortwerkend opiaat</a:t>
          </a:r>
          <a:endParaRPr lang="en-US" sz="3600" kern="1200" dirty="0"/>
        </a:p>
      </dsp:txBody>
      <dsp:txXfrm>
        <a:off x="42151" y="2657979"/>
        <a:ext cx="10431298" cy="779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D980E-DADA-4629-9356-C04D107000FD}">
      <dsp:nvSpPr>
        <dsp:cNvPr id="0" name=""/>
        <dsp:cNvSpPr/>
      </dsp:nvSpPr>
      <dsp:spPr>
        <a:xfrm>
          <a:off x="3363090" y="700044"/>
          <a:ext cx="6066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66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50494" y="742916"/>
        <a:ext cx="31863" cy="5695"/>
      </dsp:txXfrm>
    </dsp:sp>
    <dsp:sp modelId="{4772395F-03CC-4CFC-9FAD-D1ACFE801F6B}">
      <dsp:nvSpPr>
        <dsp:cNvPr id="0" name=""/>
        <dsp:cNvSpPr/>
      </dsp:nvSpPr>
      <dsp:spPr>
        <a:xfrm>
          <a:off x="891016" y="3602"/>
          <a:ext cx="2473874" cy="14843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222" tIns="127244" rIns="121222" bIns="1272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De heer S, 56 jaar,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gemetastaseerd prostaatca,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 dirty="0"/>
            <a:t>methadon</a:t>
          </a:r>
          <a:r>
            <a:rPr lang="en-US" sz="1600" kern="1200" dirty="0"/>
            <a:t> 1 dd 100 mg</a:t>
          </a:r>
        </a:p>
      </dsp:txBody>
      <dsp:txXfrm>
        <a:off x="891016" y="3602"/>
        <a:ext cx="2473874" cy="1484324"/>
      </dsp:txXfrm>
    </dsp:sp>
    <dsp:sp modelId="{C8AB404D-049A-4F3B-A7F4-B0B406781F36}">
      <dsp:nvSpPr>
        <dsp:cNvPr id="0" name=""/>
        <dsp:cNvSpPr/>
      </dsp:nvSpPr>
      <dsp:spPr>
        <a:xfrm>
          <a:off x="6474235" y="700044"/>
          <a:ext cx="538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39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729205" y="742916"/>
        <a:ext cx="28449" cy="5695"/>
      </dsp:txXfrm>
    </dsp:sp>
    <dsp:sp modelId="{D8D03851-D76D-451E-8B9F-A572B10DE8EB}">
      <dsp:nvSpPr>
        <dsp:cNvPr id="0" name=""/>
        <dsp:cNvSpPr/>
      </dsp:nvSpPr>
      <dsp:spPr>
        <a:xfrm>
          <a:off x="4002160" y="3602"/>
          <a:ext cx="2473874" cy="14843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222" tIns="127244" rIns="121222" bIns="1272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Voorgeschiedenis: middelenafhankelijkheid  persoonlijkheidsstoornis, depressie,  verminderde mobiliteit</a:t>
          </a:r>
          <a:endParaRPr lang="en-US" sz="1600" kern="1200" dirty="0"/>
        </a:p>
      </dsp:txBody>
      <dsp:txXfrm>
        <a:off x="4002160" y="3602"/>
        <a:ext cx="2473874" cy="1484324"/>
      </dsp:txXfrm>
    </dsp:sp>
    <dsp:sp modelId="{B83077A7-AC9A-4E2F-BA88-490249331CE5}">
      <dsp:nvSpPr>
        <dsp:cNvPr id="0" name=""/>
        <dsp:cNvSpPr/>
      </dsp:nvSpPr>
      <dsp:spPr>
        <a:xfrm>
          <a:off x="2196232" y="1486126"/>
          <a:ext cx="6085730" cy="538391"/>
        </a:xfrm>
        <a:custGeom>
          <a:avLst/>
          <a:gdLst/>
          <a:ahLst/>
          <a:cxnLst/>
          <a:rect l="0" t="0" r="0" b="0"/>
          <a:pathLst>
            <a:path>
              <a:moveTo>
                <a:pt x="6085730" y="0"/>
              </a:moveTo>
              <a:lnTo>
                <a:pt x="6085730" y="286295"/>
              </a:lnTo>
              <a:lnTo>
                <a:pt x="0" y="286295"/>
              </a:lnTo>
              <a:lnTo>
                <a:pt x="0" y="53839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86291" y="1752474"/>
        <a:ext cx="305613" cy="5695"/>
      </dsp:txXfrm>
    </dsp:sp>
    <dsp:sp modelId="{931814FE-3F77-42EF-8028-75E7A14E20C8}">
      <dsp:nvSpPr>
        <dsp:cNvPr id="0" name=""/>
        <dsp:cNvSpPr/>
      </dsp:nvSpPr>
      <dsp:spPr>
        <a:xfrm>
          <a:off x="7045026" y="3602"/>
          <a:ext cx="2473874" cy="14843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222" tIns="127244" rIns="121222" bIns="1272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Gaat niet goed, voelt dat hij weer in depressie raakt. Psychosociale ondersteuning, vraagt om medicamenteuze behandeling.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Wil laatste levensfase niet zo doorbrengen.</a:t>
          </a:r>
          <a:endParaRPr lang="en-US" sz="1400" kern="1200" dirty="0"/>
        </a:p>
      </dsp:txBody>
      <dsp:txXfrm>
        <a:off x="7045026" y="3602"/>
        <a:ext cx="2473874" cy="1484324"/>
      </dsp:txXfrm>
    </dsp:sp>
    <dsp:sp modelId="{416C4CFD-694A-488D-AFB0-0E400378328E}">
      <dsp:nvSpPr>
        <dsp:cNvPr id="0" name=""/>
        <dsp:cNvSpPr/>
      </dsp:nvSpPr>
      <dsp:spPr>
        <a:xfrm>
          <a:off x="3431369" y="2753360"/>
          <a:ext cx="538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39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86340" y="2796232"/>
        <a:ext cx="28449" cy="5695"/>
      </dsp:txXfrm>
    </dsp:sp>
    <dsp:sp modelId="{BFE60B7D-22A2-40EC-A343-D2F159F8D94E}">
      <dsp:nvSpPr>
        <dsp:cNvPr id="0" name=""/>
        <dsp:cNvSpPr/>
      </dsp:nvSpPr>
      <dsp:spPr>
        <a:xfrm>
          <a:off x="959295" y="2056917"/>
          <a:ext cx="2473874" cy="14843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222" tIns="127244" rIns="121222" bIns="1272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Beleid: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Start citalopram</a:t>
          </a:r>
          <a:endParaRPr lang="en-US" sz="1300" kern="1200" dirty="0"/>
        </a:p>
      </dsp:txBody>
      <dsp:txXfrm>
        <a:off x="959295" y="2056917"/>
        <a:ext cx="2473874" cy="1484324"/>
      </dsp:txXfrm>
    </dsp:sp>
    <dsp:sp modelId="{EE1DA4F8-0403-4EAF-9079-B590D077A9F5}">
      <dsp:nvSpPr>
        <dsp:cNvPr id="0" name=""/>
        <dsp:cNvSpPr/>
      </dsp:nvSpPr>
      <dsp:spPr>
        <a:xfrm>
          <a:off x="6474235" y="2753360"/>
          <a:ext cx="538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391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729205" y="2796232"/>
        <a:ext cx="28449" cy="5695"/>
      </dsp:txXfrm>
    </dsp:sp>
    <dsp:sp modelId="{F70592F7-CBA6-4C16-AFFA-2962FC841709}">
      <dsp:nvSpPr>
        <dsp:cNvPr id="0" name=""/>
        <dsp:cNvSpPr/>
      </dsp:nvSpPr>
      <dsp:spPr>
        <a:xfrm>
          <a:off x="4002160" y="2056917"/>
          <a:ext cx="2473874" cy="14843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222" tIns="127244" rIns="121222" bIns="1272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 week na start citalopram gevonden door thuiszorg. Versuft, niet aanspreekbaar, lage ademfrequentie.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112 gebeld.</a:t>
          </a:r>
          <a:endParaRPr lang="en-US" sz="1600" kern="1200" dirty="0"/>
        </a:p>
      </dsp:txBody>
      <dsp:txXfrm>
        <a:off x="4002160" y="2056917"/>
        <a:ext cx="2473874" cy="1484324"/>
      </dsp:txXfrm>
    </dsp:sp>
    <dsp:sp modelId="{43D8B54B-E7EA-41A2-AEE1-4D3768F0A3AF}">
      <dsp:nvSpPr>
        <dsp:cNvPr id="0" name=""/>
        <dsp:cNvSpPr/>
      </dsp:nvSpPr>
      <dsp:spPr>
        <a:xfrm>
          <a:off x="2196232" y="3539442"/>
          <a:ext cx="6085730" cy="538391"/>
        </a:xfrm>
        <a:custGeom>
          <a:avLst/>
          <a:gdLst/>
          <a:ahLst/>
          <a:cxnLst/>
          <a:rect l="0" t="0" r="0" b="0"/>
          <a:pathLst>
            <a:path>
              <a:moveTo>
                <a:pt x="6085730" y="0"/>
              </a:moveTo>
              <a:lnTo>
                <a:pt x="6085730" y="286295"/>
              </a:lnTo>
              <a:lnTo>
                <a:pt x="0" y="286295"/>
              </a:lnTo>
              <a:lnTo>
                <a:pt x="0" y="53839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86291" y="3805790"/>
        <a:ext cx="305613" cy="5695"/>
      </dsp:txXfrm>
    </dsp:sp>
    <dsp:sp modelId="{8A37D3BE-2CA2-493D-8A27-5B16A8C8F42E}">
      <dsp:nvSpPr>
        <dsp:cNvPr id="0" name=""/>
        <dsp:cNvSpPr/>
      </dsp:nvSpPr>
      <dsp:spPr>
        <a:xfrm>
          <a:off x="7045026" y="2056917"/>
          <a:ext cx="2473874" cy="14843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222" tIns="127244" rIns="121222" bIns="12724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Omdat de medicatie dagelijks onder toename wordt verstrekt lijkt er geen sprake van intentionele overdosering citalopram. </a:t>
          </a:r>
          <a:endParaRPr lang="en-US" sz="1600" kern="1200" dirty="0"/>
        </a:p>
      </dsp:txBody>
      <dsp:txXfrm>
        <a:off x="7045026" y="2056917"/>
        <a:ext cx="2473874" cy="1484324"/>
      </dsp:txXfrm>
    </dsp:sp>
    <dsp:sp modelId="{4A2DA211-AC35-4AF3-8A39-BAF70B7D72F6}">
      <dsp:nvSpPr>
        <dsp:cNvPr id="0" name=""/>
        <dsp:cNvSpPr/>
      </dsp:nvSpPr>
      <dsp:spPr>
        <a:xfrm>
          <a:off x="959295" y="4110233"/>
          <a:ext cx="2473874" cy="14843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222" tIns="127244" rIns="121222" bIns="12724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Wat kan hier aan de hand zijn? </a:t>
          </a:r>
          <a:endParaRPr lang="en-US" sz="2400" kern="1200" dirty="0"/>
        </a:p>
      </dsp:txBody>
      <dsp:txXfrm>
        <a:off x="959295" y="4110233"/>
        <a:ext cx="2473874" cy="1484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32011-CD61-4CB7-BCAF-C82AE71115BC}">
      <dsp:nvSpPr>
        <dsp:cNvPr id="0" name=""/>
        <dsp:cNvSpPr/>
      </dsp:nvSpPr>
      <dsp:spPr>
        <a:xfrm>
          <a:off x="0" y="1975393"/>
          <a:ext cx="5508710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16 % </a:t>
          </a:r>
          <a:endParaRPr lang="en-US" sz="6500" kern="1200" dirty="0"/>
        </a:p>
      </dsp:txBody>
      <dsp:txXfrm>
        <a:off x="76105" y="2051498"/>
        <a:ext cx="5356500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474ED-F805-4319-AA8E-263CC2062B8D}">
      <dsp:nvSpPr>
        <dsp:cNvPr id="0" name=""/>
        <dsp:cNvSpPr/>
      </dsp:nvSpPr>
      <dsp:spPr>
        <a:xfrm>
          <a:off x="6251" y="41890"/>
          <a:ext cx="4864645" cy="3866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Mensen met levensbedreigende somatische aandoening/kwetsbaarheid, palliatieve zorgfase en bijkomende verslaving. </a:t>
          </a:r>
          <a:endParaRPr lang="en-US" sz="3300" kern="1200" dirty="0"/>
        </a:p>
      </dsp:txBody>
      <dsp:txXfrm>
        <a:off x="6251" y="41890"/>
        <a:ext cx="4864645" cy="3866427"/>
      </dsp:txXfrm>
    </dsp:sp>
    <dsp:sp modelId="{4E4A4CC5-62CA-4DD4-BDC0-BBDE01AAE596}">
      <dsp:nvSpPr>
        <dsp:cNvPr id="0" name=""/>
        <dsp:cNvSpPr/>
      </dsp:nvSpPr>
      <dsp:spPr>
        <a:xfrm>
          <a:off x="5679592" y="41890"/>
          <a:ext cx="4829756" cy="3857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Mensen die door hun verslaving zelf in palliatieve fase belanden (omdat we ze niet meer kunnen genezen van hun verslaving).</a:t>
          </a:r>
          <a:endParaRPr lang="en-US" sz="3300" kern="1200" dirty="0"/>
        </a:p>
      </dsp:txBody>
      <dsp:txXfrm>
        <a:off x="5679592" y="41890"/>
        <a:ext cx="4829756" cy="3857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00760-6294-48C5-B166-CEA71CB2BFB1}">
      <dsp:nvSpPr>
        <dsp:cNvPr id="0" name=""/>
        <dsp:cNvSpPr/>
      </dsp:nvSpPr>
      <dsp:spPr>
        <a:xfrm>
          <a:off x="1486831" y="1644"/>
          <a:ext cx="2837464" cy="17024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Algemene niet-stoornis specifieke indicatoren </a:t>
          </a:r>
          <a:endParaRPr lang="en-US" sz="2600" kern="1200" dirty="0"/>
        </a:p>
      </dsp:txBody>
      <dsp:txXfrm>
        <a:off x="1486831" y="1644"/>
        <a:ext cx="2837464" cy="1702478"/>
      </dsp:txXfrm>
    </dsp:sp>
    <dsp:sp modelId="{16435B5E-BC8A-47BB-8387-999CF80696BD}">
      <dsp:nvSpPr>
        <dsp:cNvPr id="0" name=""/>
        <dsp:cNvSpPr/>
      </dsp:nvSpPr>
      <dsp:spPr>
        <a:xfrm>
          <a:off x="1486831" y="1987870"/>
          <a:ext cx="2837464" cy="17024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Verslaving/stoornis specifieke indicatoren</a:t>
          </a:r>
          <a:endParaRPr lang="en-US" sz="2600" kern="1200" dirty="0"/>
        </a:p>
      </dsp:txBody>
      <dsp:txXfrm>
        <a:off x="1486831" y="1987870"/>
        <a:ext cx="2837464" cy="1702478"/>
      </dsp:txXfrm>
    </dsp:sp>
    <dsp:sp modelId="{ECA0405F-2316-4CFE-881E-B81A27531772}">
      <dsp:nvSpPr>
        <dsp:cNvPr id="0" name=""/>
        <dsp:cNvSpPr/>
      </dsp:nvSpPr>
      <dsp:spPr>
        <a:xfrm>
          <a:off x="1486831" y="3974095"/>
          <a:ext cx="2837464" cy="17024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Stoornis specifieke symptomen </a:t>
          </a:r>
          <a:endParaRPr lang="en-US" sz="2600" kern="1200" dirty="0"/>
        </a:p>
      </dsp:txBody>
      <dsp:txXfrm>
        <a:off x="1486831" y="3974095"/>
        <a:ext cx="2837464" cy="17024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B4B9D-BA82-472C-94DC-D2FEA634CD68}">
      <dsp:nvSpPr>
        <dsp:cNvPr id="0" name=""/>
        <dsp:cNvSpPr/>
      </dsp:nvSpPr>
      <dsp:spPr>
        <a:xfrm>
          <a:off x="0" y="631361"/>
          <a:ext cx="836168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9C450-E592-4B3D-BE52-5F8C5E2AF8C6}">
      <dsp:nvSpPr>
        <dsp:cNvPr id="0" name=""/>
        <dsp:cNvSpPr/>
      </dsp:nvSpPr>
      <dsp:spPr>
        <a:xfrm>
          <a:off x="418084" y="40961"/>
          <a:ext cx="5853176" cy="1180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36" tIns="0" rIns="221236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JUIST</a:t>
          </a:r>
          <a:endParaRPr lang="en-US" sz="4000" kern="1200" dirty="0"/>
        </a:p>
      </dsp:txBody>
      <dsp:txXfrm>
        <a:off x="475726" y="98603"/>
        <a:ext cx="5737892" cy="1065516"/>
      </dsp:txXfrm>
    </dsp:sp>
    <dsp:sp modelId="{E798F9AE-6A64-47D1-BB4E-5142BD70CF14}">
      <dsp:nvSpPr>
        <dsp:cNvPr id="0" name=""/>
        <dsp:cNvSpPr/>
      </dsp:nvSpPr>
      <dsp:spPr>
        <a:xfrm>
          <a:off x="0" y="2445761"/>
          <a:ext cx="836168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CADA3-B2FC-4175-AA69-BDB7A9231F5B}">
      <dsp:nvSpPr>
        <dsp:cNvPr id="0" name=""/>
        <dsp:cNvSpPr/>
      </dsp:nvSpPr>
      <dsp:spPr>
        <a:xfrm>
          <a:off x="418084" y="1855361"/>
          <a:ext cx="5853176" cy="1180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236" tIns="0" rIns="221236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ONJUIST</a:t>
          </a:r>
          <a:endParaRPr lang="en-US" sz="4000" kern="1200" dirty="0"/>
        </a:p>
      </dsp:txBody>
      <dsp:txXfrm>
        <a:off x="475726" y="1913003"/>
        <a:ext cx="5737892" cy="1065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DAF4B-1B7C-4504-99D5-E3FFD3ECA30C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Onttrekking (stoppen) van een middel</a:t>
          </a:r>
          <a:endParaRPr lang="en-US" sz="2600" kern="1200" dirty="0"/>
        </a:p>
      </dsp:txBody>
      <dsp:txXfrm>
        <a:off x="3080" y="1765067"/>
        <a:ext cx="2444055" cy="2053006"/>
      </dsp:txXfrm>
    </dsp:sp>
    <dsp:sp modelId="{F846A14B-6466-429E-968F-2B5E6DCF470E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862184" y="957325"/>
        <a:ext cx="725847" cy="725847"/>
      </dsp:txXfrm>
    </dsp:sp>
    <dsp:sp modelId="{E65AFF73-4612-4FEB-8DBF-99DC8C1E16FA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A73C2-97CD-4938-BBE1-673C25F1D1B8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Overdosering van een middel </a:t>
          </a:r>
          <a:endParaRPr lang="en-US" sz="2600" kern="1200" dirty="0"/>
        </a:p>
      </dsp:txBody>
      <dsp:txXfrm>
        <a:off x="2691541" y="1765067"/>
        <a:ext cx="2444055" cy="2053006"/>
      </dsp:txXfrm>
    </dsp:sp>
    <dsp:sp modelId="{99BD3D6D-4A2D-4DCD-9940-660BA27D4360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</a:t>
          </a:r>
        </a:p>
      </dsp:txBody>
      <dsp:txXfrm>
        <a:off x="3550645" y="957325"/>
        <a:ext cx="725847" cy="725847"/>
      </dsp:txXfrm>
    </dsp:sp>
    <dsp:sp modelId="{AA8D8ACC-D4F0-441B-B186-CDB0CDC193BD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DE657-EBAA-437C-8CB8-B7D41543D1D6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Bijwerking van psychiatrische medicatie</a:t>
          </a:r>
          <a:endParaRPr lang="en-US" sz="2600" kern="1200" dirty="0"/>
        </a:p>
      </dsp:txBody>
      <dsp:txXfrm>
        <a:off x="5380002" y="1765067"/>
        <a:ext cx="2444055" cy="2053006"/>
      </dsp:txXfrm>
    </dsp:sp>
    <dsp:sp modelId="{18250A28-9138-40BE-B8DC-6464E257D099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6239106" y="957325"/>
        <a:ext cx="725847" cy="725847"/>
      </dsp:txXfrm>
    </dsp:sp>
    <dsp:sp modelId="{DA7D9932-7659-4A5A-A833-D07206A0112C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07E4-2B8B-42B4-A787-D32B549BF741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Existentieel lijden</a:t>
          </a:r>
          <a:endParaRPr lang="en-US" sz="2600" kern="1200" dirty="0"/>
        </a:p>
      </dsp:txBody>
      <dsp:txXfrm>
        <a:off x="8068463" y="1765067"/>
        <a:ext cx="2444055" cy="2053006"/>
      </dsp:txXfrm>
    </dsp:sp>
    <dsp:sp modelId="{3251224F-49AF-4E86-80AD-96186969993D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4</a:t>
          </a:r>
        </a:p>
      </dsp:txBody>
      <dsp:txXfrm>
        <a:off x="8927567" y="957325"/>
        <a:ext cx="725847" cy="725847"/>
      </dsp:txXfrm>
    </dsp:sp>
    <dsp:sp modelId="{775E5865-489D-4661-9E2E-690CED8F7C62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5278F-619B-4F46-B661-6B41A8303E4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Graded activity, pijneducatie, ACT</a:t>
          </a:r>
        </a:p>
      </dsp:txBody>
      <dsp:txXfrm>
        <a:off x="0" y="39687"/>
        <a:ext cx="3286125" cy="1971675"/>
      </dsp:txXfrm>
    </dsp:sp>
    <dsp:sp modelId="{04D9E55F-66CE-4520-A88B-ACD956E9C22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Groepsbehandeling &amp; individueel</a:t>
          </a:r>
          <a:endParaRPr lang="en-US" sz="3000" kern="1200" dirty="0"/>
        </a:p>
      </dsp:txBody>
      <dsp:txXfrm>
        <a:off x="3614737" y="39687"/>
        <a:ext cx="3286125" cy="1971675"/>
      </dsp:txXfrm>
    </dsp:sp>
    <dsp:sp modelId="{02D1794F-B755-442E-B5EF-C1577719842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VR</a:t>
          </a:r>
          <a:endParaRPr lang="en-US" sz="3000" kern="1200" dirty="0"/>
        </a:p>
      </dsp:txBody>
      <dsp:txXfrm>
        <a:off x="7229475" y="39687"/>
        <a:ext cx="3286125" cy="1971675"/>
      </dsp:txXfrm>
    </dsp:sp>
    <dsp:sp modelId="{99794561-D18A-4A2C-A908-71BAD86A44AF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Begeleiding verslavingsarts</a:t>
          </a:r>
          <a:endParaRPr lang="en-US" sz="3000" kern="1200" dirty="0"/>
        </a:p>
      </dsp:txBody>
      <dsp:txXfrm>
        <a:off x="0" y="2339975"/>
        <a:ext cx="3286125" cy="1971675"/>
      </dsp:txXfrm>
    </dsp:sp>
    <dsp:sp modelId="{324F7A2B-14C7-4473-9CDF-D981D272B976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Afbouwen of omzetten opioïden</a:t>
          </a:r>
          <a:endParaRPr lang="en-US" sz="3000" kern="1200" dirty="0"/>
        </a:p>
      </dsp:txBody>
      <dsp:txXfrm>
        <a:off x="3614737" y="2339975"/>
        <a:ext cx="3286125" cy="1971675"/>
      </dsp:txXfrm>
    </dsp:sp>
    <dsp:sp modelId="{C25D1EC8-4F10-4780-AF45-1D7A3DA49091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Klinisch omzetten naar methadon of buprenorfine, later afbouwen. </a:t>
          </a:r>
          <a:endParaRPr lang="en-US" sz="3000" kern="1200" dirty="0"/>
        </a:p>
      </dsp:txBody>
      <dsp:txXfrm>
        <a:off x="7229475" y="2339975"/>
        <a:ext cx="3286125" cy="1971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B70FC-D8F4-473A-A254-F2AF42F5C48C}">
      <dsp:nvSpPr>
        <dsp:cNvPr id="0" name=""/>
        <dsp:cNvSpPr/>
      </dsp:nvSpPr>
      <dsp:spPr>
        <a:xfrm>
          <a:off x="0" y="101589"/>
          <a:ext cx="6832212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Adjuvans lage dosis ter voorkoming van opiaat hyperalgesie en tolerantie (dosis escalatie)</a:t>
          </a:r>
          <a:endParaRPr lang="en-US" sz="2000" kern="1200" dirty="0"/>
        </a:p>
      </dsp:txBody>
      <dsp:txXfrm>
        <a:off x="38838" y="140427"/>
        <a:ext cx="6754536" cy="717924"/>
      </dsp:txXfrm>
    </dsp:sp>
    <dsp:sp modelId="{F15804E8-1254-456E-B7CC-572CCF6A4409}">
      <dsp:nvSpPr>
        <dsp:cNvPr id="0" name=""/>
        <dsp:cNvSpPr/>
      </dsp:nvSpPr>
      <dsp:spPr>
        <a:xfrm>
          <a:off x="0" y="954789"/>
          <a:ext cx="6832212" cy="795600"/>
        </a:xfrm>
        <a:prstGeom prst="round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Bij opiaat rotatie wegens onvoldoende werkzaamheid</a:t>
          </a:r>
          <a:endParaRPr lang="en-US" sz="2000" kern="1200" dirty="0"/>
        </a:p>
      </dsp:txBody>
      <dsp:txXfrm>
        <a:off x="38838" y="993627"/>
        <a:ext cx="6754536" cy="717924"/>
      </dsp:txXfrm>
    </dsp:sp>
    <dsp:sp modelId="{9D03944D-41A8-4319-AAB3-A96A10E4C779}">
      <dsp:nvSpPr>
        <dsp:cNvPr id="0" name=""/>
        <dsp:cNvSpPr/>
      </dsp:nvSpPr>
      <dsp:spPr>
        <a:xfrm>
          <a:off x="0" y="1807989"/>
          <a:ext cx="6832212" cy="795600"/>
        </a:xfrm>
        <a:prstGeom prst="round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Bij opiaat rotatie wegens bijwerkingen ander opiaat</a:t>
          </a:r>
          <a:endParaRPr lang="en-US" sz="2000" kern="1200" dirty="0"/>
        </a:p>
      </dsp:txBody>
      <dsp:txXfrm>
        <a:off x="38838" y="1846827"/>
        <a:ext cx="6754536" cy="717924"/>
      </dsp:txXfrm>
    </dsp:sp>
    <dsp:sp modelId="{452012D3-45CC-4685-9572-FA7E3720AECF}">
      <dsp:nvSpPr>
        <dsp:cNvPr id="0" name=""/>
        <dsp:cNvSpPr/>
      </dsp:nvSpPr>
      <dsp:spPr>
        <a:xfrm>
          <a:off x="0" y="2661189"/>
          <a:ext cx="6832212" cy="795600"/>
        </a:xfrm>
        <a:prstGeom prst="round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Zinvol als dagdosis opiaat &gt; 180 mg morfine equivalent</a:t>
          </a:r>
          <a:endParaRPr lang="en-US" sz="2000" kern="1200" dirty="0"/>
        </a:p>
      </dsp:txBody>
      <dsp:txXfrm>
        <a:off x="38838" y="2700027"/>
        <a:ext cx="6754536" cy="717924"/>
      </dsp:txXfrm>
    </dsp:sp>
    <dsp:sp modelId="{2351ABE5-988B-43DB-ACB1-3A3E30D026C7}">
      <dsp:nvSpPr>
        <dsp:cNvPr id="0" name=""/>
        <dsp:cNvSpPr/>
      </dsp:nvSpPr>
      <dsp:spPr>
        <a:xfrm>
          <a:off x="0" y="3514389"/>
          <a:ext cx="6832212" cy="795600"/>
        </a:xfrm>
        <a:prstGeom prst="round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Zinvol als dosis escalatie optreedt (&gt; 2 x per week &gt; 50 % ophoging)</a:t>
          </a:r>
          <a:endParaRPr lang="en-US" sz="2000" kern="1200" dirty="0"/>
        </a:p>
      </dsp:txBody>
      <dsp:txXfrm>
        <a:off x="38838" y="3553227"/>
        <a:ext cx="6754536" cy="717924"/>
      </dsp:txXfrm>
    </dsp:sp>
    <dsp:sp modelId="{A6892DCA-AE0C-4E67-B071-C2132AEA9665}">
      <dsp:nvSpPr>
        <dsp:cNvPr id="0" name=""/>
        <dsp:cNvSpPr/>
      </dsp:nvSpPr>
      <dsp:spPr>
        <a:xfrm>
          <a:off x="0" y="4367589"/>
          <a:ext cx="6832212" cy="7956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Standaard: 2 dd 2,5 mg toevoegen, maximaal 2 dd 5 mg, niet ophogen</a:t>
          </a:r>
          <a:endParaRPr lang="en-US" sz="2000" kern="1200" dirty="0"/>
        </a:p>
      </dsp:txBody>
      <dsp:txXfrm>
        <a:off x="38838" y="4406427"/>
        <a:ext cx="6754536" cy="7179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4AAA5-9625-4186-B368-8A1FE9DD8E8F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B95BD-3908-461E-B1A5-B3D3B80F2305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1 x per dag</a:t>
          </a:r>
          <a:endParaRPr lang="en-US" sz="4900" kern="1200" dirty="0"/>
        </a:p>
      </dsp:txBody>
      <dsp:txXfrm>
        <a:off x="383617" y="1447754"/>
        <a:ext cx="2847502" cy="1768010"/>
      </dsp:txXfrm>
    </dsp:sp>
    <dsp:sp modelId="{D258E669-41C3-4E1C-A03E-1C6C019EEABF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30373-C229-45AC-8222-0EA26C47EE0E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3 x per dag</a:t>
          </a:r>
          <a:endParaRPr lang="en-US" sz="4900" kern="1200" dirty="0"/>
        </a:p>
      </dsp:txBody>
      <dsp:txXfrm>
        <a:off x="3998355" y="1447754"/>
        <a:ext cx="2847502" cy="1768010"/>
      </dsp:txXfrm>
    </dsp:sp>
    <dsp:sp modelId="{7B13D957-9044-4295-BA54-9C2B53160CB7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8F288-4295-446F-BAEA-1E617B3C323C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/>
            <a:t>1 x per 2-3 dagen </a:t>
          </a:r>
          <a:endParaRPr lang="en-US" sz="4900" kern="1200" dirty="0"/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D7EC-FF9C-4276-BDAE-89B50D11E2BE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FE629-60A0-485C-B006-5072C8E8EAE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11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AD860-0C32-45C7-83A8-19DFD9104F36}" type="slidenum">
              <a:rPr kumimoji="0" lang="nl-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8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EB67450C-8298-8D04-9F3F-9F6DEC77F1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87D6491E-873F-3800-C16D-AE04B3C766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7DB01864-2CAD-B68D-6B8B-633383336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829275" indent="-31895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75808" indent="-25516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86131" indent="-25516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296454" indent="-25516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806777" indent="-25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317100" indent="-25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827424" indent="-25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337746" indent="-2551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0206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4828C-6753-4103-B41D-6BB6F8EF4C0D}" type="slidenum">
              <a:rPr kumimoji="0" lang="nl-NL" altLang="nl-N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206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alt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65D31-2910-B8A5-0E82-FCD10E41B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3FBCDD-7529-3D87-2AB6-BF6F037B1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AAAB68-8B11-BB10-9E33-1EFCB105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894C7B-3216-364B-3FD5-5BB6CC6E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17165D-BEE1-43A0-1D31-A4F67F0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419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E6590-FE8C-BBC8-C085-17387F2D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EA1144-CB14-9E00-FB60-8138B439F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434FEC-A77D-32F0-0C3F-4E596C13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1AC92D-A6C8-F40B-9471-08C100A4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84EBAB-5EF7-D4AD-DB3A-8B82A3B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5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3272F2D-0DEB-8D34-4B92-8A72666C8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CAE294-727F-7F03-FE91-EDED8B623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579F73-F6D4-E1EC-0BBB-7B214BC3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A3493E-B71E-843D-3F18-7B84DA78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2C0DB5-60A0-D3E1-53DC-97A2EF8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19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EB8B6D-CF97-731F-A0D7-CD8B23C6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3B11-5135-422F-B05A-1A3896B4506E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51480C-94EA-5D4E-B4EB-CCF40FE9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3B7BB-821B-7EC8-9556-2F8C0C97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5002-F1F6-447F-9C96-E12B232326B7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5161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236A27-92CC-8EA8-E616-7A9D6DC37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7A4B-413E-4D38-A41D-9A29239DA179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3C532A-D8B1-5EB9-6CB5-511B4FAA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4B699A-128E-C4DA-D975-6A8AD8AE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5FA5-D560-4B75-9D2B-E4CEA12629FE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84290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BF3C91-9414-1870-D74C-B9C396FE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D73D-1C8B-4F84-B8AE-25CD30E4A3AE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9A042B-95CC-2D00-04DD-722F552C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2A8E0B-C8D1-8C9D-BBCC-5C5C64BA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0340-209A-40FE-B852-85255156D3DF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650888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8F85972-0EF2-53D2-7653-747F666F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5E10-CD60-48C2-A987-5C4DFFCF0DEF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27390ABD-BFF1-C29A-C78E-9D675BC1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132B9E5-C9CE-3B5A-2590-D8F4B091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818E-31F0-409E-89FA-DDE7B2CB33A7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13831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ED9399A2-ABEE-C75B-D6A4-E6359EAB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AD9D-A090-4545-8938-C78D58DE5D9C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B6BE281D-39CF-4AD7-512F-87DD6B99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1EF97741-A9CC-0D13-89BA-84D890D8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F022-F52C-4361-94A3-564C629621EA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7272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D2E469EC-4D7C-01F1-480E-E821BDA3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DC44-CA84-45A2-88CA-DCDA75BB6B63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DC57ABA3-95E1-F6F5-ED54-60313755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183A820-86F0-4951-3EEB-4F7D8111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465B-59B4-4E29-A17C-E6D03658870A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153648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839E9136-4FF9-AFA8-5777-CE364F74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4B34-8E4B-4520-908C-85FE7D7DEB11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42FB43D2-2470-064B-C05E-79AEC4AC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872D1E81-1759-C977-05C9-797B678F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09B0-787D-4A33-A551-DAA5875E3815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2925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F5A693A-E3B1-E5E9-F6B5-5143FF9A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3087-AC7E-46CA-B137-F171DC73416B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5FC5241-F631-72CC-7015-A42A3A80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89675F3-033D-7AA3-CEAD-E828C839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F6D8-4E85-40F7-8357-8D52A3CEEBC6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6068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CE627-4183-1D05-F2BF-E5322200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4A5746-7B87-3949-3A94-68B5766E3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F58E2B-40BC-853B-00B3-2521CB76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B6073E-EC89-280A-0512-D93BBD3D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D0BFBA-2CDD-4BD4-6E82-40FBB3C2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8299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DAC2322E-2246-EDA4-80E7-E6FA8B41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1AD2-CB84-48B7-B817-00F3B96B2349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079A860-5FBF-B948-5A07-7612C30A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92E99341-3488-0F77-DB90-B8482247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EBCE-847D-474F-8EE1-68501EAC0F01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428747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0D266C-6478-73E5-593B-0080DD74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DB60-DFC7-4D47-9522-B8458E98BF1A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DBC387-6D0E-97C1-B347-3B18F974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54E9B0-DD63-39D8-DAEA-5CECC138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7654-0FB5-423C-9C21-4F60A247D48A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686882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03D4A1-8145-FCEC-F5D0-DBFA555D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E98C-28F3-4713-BBE1-F3BE77E39D0F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751575-DC36-3652-B57B-1BBCD5C1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AB598E-922A-2B94-CA13-D55AC149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6BB8-7DF5-4E9F-9868-654180E99185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40754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99DBA02F-BABB-4E46-9D6F-6B71A2C65DC2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3B3462-7009-4007-ADC1-138209D4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40E8-CFE0-4B45-8E94-E330959307CF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852401-CA2A-42BB-8C24-60AA8BC9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C76DFC-05D7-4A32-BF7E-6C83DD86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F44F0-0EE5-4CA7-9CB1-77EE53D6C5CB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6977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BCAC5C2A-E4AD-4971-B5DE-926C9963FA97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1F5FD1-1486-46D8-97CA-00044556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B916-7304-4FB7-8D0D-29C9F7BBB960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05A713-B452-437C-8EDD-B2D00524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66D58C-5E43-4051-8EAC-3269EFF4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66BB-016A-44F3-9254-1E5EB87C1E0A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065558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3951C71F-0EFC-48B8-BE97-651AE33EB034}"/>
              </a:ext>
            </a:extLst>
          </p:cNvPr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A35858-D63F-4BA5-9057-A28A59B7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CD7E-F3E2-4E44-9EC4-17CC04E82D03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341B15-62AB-4A84-9748-A170499A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DDDD71-B430-433F-A5AD-182C4922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A636A-DBA7-4885-ABF2-9E7C1F9AB511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678527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39DA85A-A111-43E1-9D3E-D18380120531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6B84623-7AA8-46AB-885C-57EE126B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AA58-7317-4324-AB80-E2B4B0FB6082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1C21A1C-3C51-4D6B-94E4-7115F621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AE5126-8886-4948-8D20-B4EF5525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9FAA-D737-4C23-ADBA-42B9A5EBC674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152258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E0ED1A18-486E-4A83-8FF2-E60454AA96CB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538FF46-FAA9-4765-98A1-16544CBA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A92D-A8AD-4C90-B8C1-7C28D50C3D32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5B349C76-C45C-47D2-9847-0CB2311D1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E37DB4-84AD-42DC-9304-90CF653C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F00D-39DB-4E7A-984E-99C8867902EA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400242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82907CA0-2E9A-4BB5-A28B-97E409ED700B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B8BAEA4-10BA-4CAE-8FFE-0873390D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9984-1F90-4058-A15A-EF344948CC8E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A315265-C577-4417-A7CE-440E0678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EBD8B87-D20E-4634-8992-D2D0D876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3530-9AD2-4ADE-97BA-2B2CC937BAF8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052296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ECA688E6-8406-4BAC-9C6E-BBDF35122BA8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BFEE70B-E2FB-408E-82C2-2AA4FFAD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C66D9-A589-44F1-B652-3ECA4A2E8953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B11B0D7-72A2-408E-82C9-88ED5562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CEB1D5-5351-4D90-BF2D-5E248B67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EDD2-7498-45FA-A06B-640B72114EA5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6441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A0B37-EC64-6F90-8C84-BE7F8B04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EACB0D-8C9E-D6B4-6985-4FA6E41F1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457134-6B71-CAA1-27AC-FF96A14C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BF6B6A-7845-F7B0-6F93-D5F8BAF6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1E6AC6-879D-66F1-E848-15D6C541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350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8B50D918-844F-4FD7-B397-ACF2F8FAE88B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031D4E2-B5D1-447D-8885-F6C03A1B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ADED-99ED-4F1D-A59C-32987303F702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0C263BF-41C5-4740-BD9B-4073DB28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72826E8-B68A-450F-BFE4-67BD30EE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262F-30AE-494A-847E-962E704B9724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4868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D9687256-43DD-409E-8A40-0BFFBC46AE8D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B008CB1-747C-4F75-ABA3-17313E2C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6A7D-0B8C-4EA2-8318-F06A0EA046DD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42D673D-BC27-4124-B932-7170B297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4C315A0-3D8B-4B8C-861D-01BA0F3C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8074E-6116-4704-AD84-2E68EFD272E6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613347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FBFDE5BF-3A4E-4424-BD3F-93C17DCCA148}"/>
              </a:ext>
            </a:extLst>
          </p:cNvPr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A59DB9-8FA6-41CF-9A3F-2A54CA81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6C69-4A9D-46C7-85B0-32682E069FFF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729FC2-8CD1-4B28-B2A9-C9EF0C41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AA9D11-E4F5-4576-825C-85058F5C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E1EA-B685-4621-9DC3-D80E6E66E82D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50639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A984532C-D273-44E4-B895-6D296833AB64}"/>
              </a:ext>
            </a:extLst>
          </p:cNvPr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E0AFDE5A-DC43-4D90-9198-1A7099144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dirty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D6316CF5-82D4-4F87-A7F9-C2870768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dirty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409C26-5EEE-4FB1-A4FE-5298A9B3BB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194B-82F1-4981-BB9A-A3E990631D78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388ECA8-C2D0-4D05-9056-987D51B067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E13613D-4839-43C7-88F9-7E6B177A23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FAE2-0A21-4F96-8E4F-7115C976FE3C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61757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711C0200-478E-4B7E-AC4B-9EE9AD35FD9A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E09820F-1C2A-4D1A-91F7-386F90E7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C79B-3AFF-4449-96F1-DC64752590F1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F3D06DB-0326-4A39-9389-A85E1F27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30A5263-5C7D-4B32-A68F-5E448C09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05C7-EC4A-43DB-BD3D-5BEA49DA707D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2754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6726A2C3-C8E2-4D76-9306-194F88197C7D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399143C1-251C-4A80-8E91-6C0C95B6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dirty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7BD93EA-94AB-4223-B795-E96FA04B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nl-NL" sz="8000" dirty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53D91DB-05E4-42C7-8FE7-1994DA205F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DB76-B3D0-452A-8439-FDAA1A998ADD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41A0D3B-CE83-4669-85B3-0BC4EFDFF2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1AD2907-AEB8-469C-A11E-972DCD930E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54B6F-CAFC-4EFA-9B55-739DE3E05B90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31424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480E16F7-F577-405A-8100-66D52717B44B}"/>
              </a:ext>
            </a:extLst>
          </p:cNvPr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996843D-E674-416D-AA6A-5D8AF0F8BC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4595-914F-456A-8DDF-D8581463A1CE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83A962-8399-4D06-AE68-F6B706622B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7E0B62-4C90-43C1-B946-A4FB1B41B4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D57B-B9DD-4FBF-823B-07BF8F6DF793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742118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C29AEDA4-C1EC-416A-9B7E-B133EA5814FC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45DC36-A69D-4DE7-80C4-4282D106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CCD3-23C9-4643-BE25-AE29EC1A850C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8F93FA-1201-4F06-9302-44634CEC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239C61-4AD1-4D9E-9C7C-4DB58ECE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E99C-52AA-4D6B-8FB0-BAD77B735E50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787185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61B93885-FCC5-48E4-81EE-15FB6BF5B19B}"/>
              </a:ext>
            </a:extLst>
          </p:cNvPr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9A36A5-DE47-4912-9DEB-85CD749E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DF8E-4581-430B-B638-EDEC29282B52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9A38E4-9E05-4595-8DD5-22C9E407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8177C6-C536-4323-8A4E-42E52E95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604A-B389-4514-85F2-F8ED058F70BD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68269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06AD4-9941-9724-92CE-34848835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E325C6-038F-CDDD-E4FD-D853F085B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CEAC39-9D28-8EBF-F765-A0787A6BA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DC7C9A-B5A4-9C1A-49F6-8A8AA6B7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D9D1AD-1F24-4ED5-63A0-431C41F7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723142-5032-C09A-B789-C8A14270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54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BA5A0-B53B-AFBD-AA0E-DA25F66E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C6B5CD-E91A-9107-098B-B012D82F4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5169D8-CF1F-8551-E601-923F88035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60A296-FCDA-D169-5AE5-82A42608F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360346-5A0F-A18D-016B-848297CA5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BEB0A4F-2D8B-084A-9079-E9A204BF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424FAD2-50BD-7888-FA13-180CF61B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499C707-E307-B764-9097-3C4E7F30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801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09A3C-94CA-7A0D-963A-1DB9A61D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4B5544-7F33-B87D-7E0D-9215C411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045E40-B559-26D3-7B43-0B4D0167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C497ACD-4077-4D20-85FE-9F3CA277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10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BAFE88B-1422-875F-E146-93638C3D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C69479C-4039-03E7-FB3F-F49E8982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D1BF5B-75B8-07B7-A812-7FFCC72B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16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3063A-DF3E-C4FA-0D9C-2E1F8A3D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28D4FD-7E36-B6A8-3E8A-77F5DA3E8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2A047A-F0AA-06CA-ABE1-E7DA647C6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199658-5469-BD96-7A7D-5F738EB7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47F67C-CCCC-9B6C-A208-969AA79F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20A72D-22CA-0076-44BF-E19EBB55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96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3F943-DF0D-7DB2-1583-264D5D90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BF2F303-2614-763A-A716-39D837A3F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192029-984C-A948-6300-D25B07E9F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0943C2-8394-FE80-79A6-EA4C7670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1C9FF4-4C8E-19B2-41A8-D0E740850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66FAF8-DE5A-07B5-7F8C-415CC953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17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AC683E-09E3-429E-6D14-80F0F5A7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37178B-5516-E72C-3C93-D395EB80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EC1AD7-A156-DA96-0013-16E61E9A2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B35D-B311-4A1E-96AD-238B08DA382D}" type="datetimeFigureOut">
              <a:rPr lang="nl-NL" smtClean="0"/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4D66CE-6346-3D83-8FDA-1EEE5905C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39BE95-416A-4AB1-7F62-49EE4F57E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7E35-7987-44FD-A4A1-C366D562721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71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6F768FB6-9BD2-A4B7-CC86-D1A57061DE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80D0D20C-0CFC-25B8-0C8E-A27AB63824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BF352-B9F5-5094-93C0-D8A43B34D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100D16-887F-44F5-A266-325F98883536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AFBC5A-AEEE-4E7D-19CC-0D2ADF307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25F7D3-BBFF-5187-9619-0ABD4DD97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AF1102-7E1E-4A90-BDF7-54FE21966C88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56406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>
            <a:extLst>
              <a:ext uri="{FF2B5EF4-FFF2-40B4-BE49-F238E27FC236}">
                <a16:creationId xmlns:a16="http://schemas.microsoft.com/office/drawing/2014/main" id="{D26D6177-359B-4567-9BC0-D4201D278C1B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A3146E79-6B5A-4F33-B676-ECAA1AA7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C29CB1C6-D452-414F-B1AB-74B3E3885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DA7C4E61-4B3E-4B98-BDAC-B67904C06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01DEADC2-795A-40FD-9922-ACE7D190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6C2F1C2F-0564-4A24-84DF-D993EF93A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B667FD57-650B-4D3F-A99A-AC856D5D9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27E59280-50FB-4FDE-943C-D9A308D75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F8911796-7B8A-418D-BD42-0E048B0B2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232C63E9-3AD7-4C44-9F88-E80638204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C5641385-8747-4FB8-B12E-60A85D798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E5659DD1-96AF-4A11-BE80-18FC0F7F5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2D12E0B3-B74F-4936-AFEF-23C0D492F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</p:grpSp>
      <p:grpSp>
        <p:nvGrpSpPr>
          <p:cNvPr id="1027" name="Group 9">
            <a:extLst>
              <a:ext uri="{FF2B5EF4-FFF2-40B4-BE49-F238E27FC236}">
                <a16:creationId xmlns:a16="http://schemas.microsoft.com/office/drawing/2014/main" id="{B678CAED-2AB6-4E98-9C54-33E43CE8617C}"/>
              </a:ext>
            </a:extLst>
          </p:cNvPr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BA8B5619-A008-46F3-BBBE-0296F84E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37FDC103-470B-4EE0-894F-18F87063B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AABDC636-3EE6-4ED9-A37B-4442EB0E2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793376D6-0B1F-4083-8214-EA3954E0B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C80E4A60-FAD3-4C17-B629-D9F1CC8AF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EF3B494C-5553-4C42-A8B5-441899090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6F79AE56-F7C6-49AF-8756-391857269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B11C2FA5-8AE8-4007-A10D-C2DCF127D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2CF1186C-F5DD-4FC6-BFE8-E1ACE96F8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D9DC5106-8F44-4EFC-9A80-E8049D9E3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870B4D77-D430-4E3C-92F6-8F78011B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C2B9956B-429D-4F49-BCC2-5F87FE14E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6F232ED-E493-4779-8380-970F0EA550DA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17125DDD-4686-4AC8-A19F-9F1F9CEEA6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D486BF2B-E7AF-4E98-9BC6-5FA2945C6C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846FF-D77F-4B57-885F-625AC634C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19B0E-3A7E-44AB-8DFA-0C9EB13FD999}" type="datetimeFigureOut">
              <a:rPr lang="nl-NL"/>
              <a:pPr>
                <a:defRPr/>
              </a:pPr>
              <a:t>12-4-2024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05678-E760-4DCB-879E-C7F79B0CC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305C-D634-4053-A4F8-B773B41E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180C08C-2134-4B79-ADC8-4EA8A5CC87D9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78453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f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800" name="Rectangle 7579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6EBB5C-5C17-4D02-98EF-CD39E58DA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25424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nl-NL" sz="5400" dirty="0"/>
              <a:t>Verslaving</a:t>
            </a:r>
            <a:r>
              <a:rPr lang="en-US" sz="5400" dirty="0"/>
              <a:t> &amp;</a:t>
            </a:r>
            <a:br>
              <a:rPr lang="en-US" sz="5400" dirty="0"/>
            </a:br>
            <a:r>
              <a:rPr lang="en-US" sz="5400" dirty="0"/>
              <a:t>palliatieve zorg </a:t>
            </a:r>
          </a:p>
        </p:txBody>
      </p:sp>
      <p:sp>
        <p:nvSpPr>
          <p:cNvPr id="7580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2FD8BC-B414-4827-ACDC-F3345EFA1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 algn="l"/>
            <a:r>
              <a:rPr lang="en-US" sz="2200" dirty="0"/>
              <a:t>Saskia Buijs</a:t>
            </a:r>
          </a:p>
          <a:p>
            <a:pPr algn="l"/>
            <a:r>
              <a:rPr lang="nl-NL" sz="2200" dirty="0"/>
              <a:t>Verslavingsarts</a:t>
            </a:r>
            <a:r>
              <a:rPr lang="en-US" sz="2200" dirty="0"/>
              <a:t> KNMG</a:t>
            </a:r>
          </a:p>
          <a:p>
            <a:pPr algn="l"/>
            <a:r>
              <a:rPr lang="en-US" sz="2200" dirty="0"/>
              <a:t>Kaderarts </a:t>
            </a:r>
            <a:r>
              <a:rPr lang="nl-NL" sz="2200" dirty="0"/>
              <a:t>palliatieve</a:t>
            </a:r>
            <a:r>
              <a:rPr lang="en-US" sz="2200" dirty="0"/>
              <a:t> zorg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l"/>
            <a:r>
              <a:rPr lang="en-US" sz="2200" dirty="0"/>
              <a:t>11-04-2024</a:t>
            </a:r>
          </a:p>
          <a:p>
            <a:pPr algn="l"/>
            <a:r>
              <a:rPr lang="en-US" sz="2200" dirty="0"/>
              <a:t>PalHAG symposium 2024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5786" name="Picture 10" descr="Trekpontje 3">
            <a:extLst>
              <a:ext uri="{FF2B5EF4-FFF2-40B4-BE49-F238E27FC236}">
                <a16:creationId xmlns:a16="http://schemas.microsoft.com/office/drawing/2014/main" id="{A83E9A8C-AD0A-41E8-836C-717378FF8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r="1035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5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1926E-14A3-91D1-6538-1B010C16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481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Percentage volwassen Nederlanders dat voldoet aan de criteria van stoornis in gebruik van een middel</a:t>
            </a:r>
          </a:p>
        </p:txBody>
      </p:sp>
      <p:sp>
        <p:nvSpPr>
          <p:cNvPr id="4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5D65622-D023-9CDC-EF68-55ED1F4E9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391838"/>
              </p:ext>
            </p:extLst>
          </p:nvPr>
        </p:nvGraphicFramePr>
        <p:xfrm>
          <a:off x="5815855" y="546369"/>
          <a:ext cx="5508711" cy="550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1212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C7A6A-0FE9-4F6E-85B5-EAC587FF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Cannabis/wiet = THC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4AE518-FCA2-4F12-9CDD-D7EC97CA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dirty="0"/>
              <a:t>Lang meetbaar in urine, bij volledige abstinentie nog 6 weken, wordt in weefsel opgeslagen.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Kan na detoxificatie nog maanden klachten geven van rusteloosheid, somberheid, emotionele labiliteit en slaapproblemen.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Overweeg inzet van benzodiazepine.</a:t>
            </a:r>
          </a:p>
        </p:txBody>
      </p:sp>
      <p:pic>
        <p:nvPicPr>
          <p:cNvPr id="56324" name="Picture 4" descr="Joint - Wikipedia">
            <a:extLst>
              <a:ext uri="{FF2B5EF4-FFF2-40B4-BE49-F238E27FC236}">
                <a16:creationId xmlns:a16="http://schemas.microsoft.com/office/drawing/2014/main" id="{D97F0A6B-DC3C-49E8-8E88-9DEEAACD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49" y="279816"/>
            <a:ext cx="3318367" cy="20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644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7BDEED-E161-4EE3-B469-EA0995E7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GHB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3B524D-9F7F-40E5-995F-3FF1059B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7414"/>
            <a:ext cx="10515600" cy="38295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Overleg met verslavingsarts bij iedere patiënt die GHB gebruikt!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Behandeling met zeer hoog gedoseerd diazepam (8 x 20 mg geen uitzondering) of medicinaal GHB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NOOIT acuut stoppen zonder vervangend middel op GABA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Vaak delier bij detox</a:t>
            </a:r>
          </a:p>
        </p:txBody>
      </p:sp>
      <p:pic>
        <p:nvPicPr>
          <p:cNvPr id="55298" name="Picture 2" descr="GHB Overzicht - Drugs en Uitgaan">
            <a:extLst>
              <a:ext uri="{FF2B5EF4-FFF2-40B4-BE49-F238E27FC236}">
                <a16:creationId xmlns:a16="http://schemas.microsoft.com/office/drawing/2014/main" id="{3990FADE-FFCD-45E4-8B92-6A397C11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1" y="351619"/>
            <a:ext cx="2795334" cy="27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764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02DC12-AC05-4749-A12A-590743BB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Ketamine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61A57A-42ED-4440-B239-19A91F28B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Achtergrond ketamine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Hoe wordt het gebruikt?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In opkomst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Herhaald recreatief gebruik: ulceraties blaas met mictieproblemen en pijnklachten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Detox vaak weinig somatische klachten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37890" name="Picture 2" descr="Wat en hoe? | Drugs Kompas">
            <a:extLst>
              <a:ext uri="{FF2B5EF4-FFF2-40B4-BE49-F238E27FC236}">
                <a16:creationId xmlns:a16="http://schemas.microsoft.com/office/drawing/2014/main" id="{E8F9482E-6714-4C6D-994F-F58B5859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81" y="575579"/>
            <a:ext cx="4245024" cy="23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018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495B75-2F95-4794-8D09-55C28834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Cocaïne / amfetamine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65025B-4173-484B-8F1F-82E809F7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25643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Wat is speed?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Hoe wordt cocaïne gebruikt?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Crystal meth = ice = tina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Risico op hartritmestoornissen, CVA en myocard ischemie </a:t>
            </a:r>
          </a:p>
        </p:txBody>
      </p:sp>
      <p:pic>
        <p:nvPicPr>
          <p:cNvPr id="57346" name="Picture 2" descr="XTC, CoCaïne en speed">
            <a:extLst>
              <a:ext uri="{FF2B5EF4-FFF2-40B4-BE49-F238E27FC236}">
                <a16:creationId xmlns:a16="http://schemas.microsoft.com/office/drawing/2014/main" id="{C87C6A12-53EB-4BA6-BA0B-226F6399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89" y="541978"/>
            <a:ext cx="2765263" cy="20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Crack: een bijzonder gevaarlijk product">
            <a:extLst>
              <a:ext uri="{FF2B5EF4-FFF2-40B4-BE49-F238E27FC236}">
                <a16:creationId xmlns:a16="http://schemas.microsoft.com/office/drawing/2014/main" id="{17E8FD9C-92B1-4D57-A70F-75A55D34C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41" y="2527834"/>
            <a:ext cx="3218448" cy="180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Chemseks | Iriszorg">
            <a:extLst>
              <a:ext uri="{FF2B5EF4-FFF2-40B4-BE49-F238E27FC236}">
                <a16:creationId xmlns:a16="http://schemas.microsoft.com/office/drawing/2014/main" id="{E57AAFC0-415E-4FA9-BBE7-58DD78B4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234" y="5008880"/>
            <a:ext cx="4585938" cy="16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9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33D0F7-48C3-4275-BE15-FEFE7475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Take home messages + casus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A2C5B13-1536-45C5-A1D9-EE501DF51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nl-NL" sz="2200" dirty="0"/>
              <a:t>Nog weinig kennis van palliatieve zorg in de verslavingszorg en andersom.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Neem uitgebreide verslavingsanamnese af.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Onderschat effecten en gevaren van stoppen alcohol, nicotine en middelen niet in de palliatieve fase. 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Toename van mensen die middelenafhankelijk zijn, dus ook in palliatieve fase.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Zorg dat je kennis van drugs up-to-date is, ontwikkelingen gaan snel. 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Zoek contact met verslavingsarts KNMG bij vragen. </a:t>
            </a:r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5193701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E1DC715-8163-47A6-97A6-717F1BF5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512" y="198120"/>
            <a:ext cx="4468415" cy="6461760"/>
          </a:xfrm>
          <a:prstGeom prst="rect">
            <a:avLst/>
          </a:prstGeom>
        </p:spPr>
      </p:pic>
      <p:pic>
        <p:nvPicPr>
          <p:cNvPr id="3" name="Afbeelding 2" descr="Afbeelding met Lettertype, schermopname, tekst, logo&#10;&#10;Automatisch gegenereerde beschrijving">
            <a:extLst>
              <a:ext uri="{FF2B5EF4-FFF2-40B4-BE49-F238E27FC236}">
                <a16:creationId xmlns:a16="http://schemas.microsoft.com/office/drawing/2014/main" id="{F59AC76E-B3C8-AB26-38D7-A878FEDD9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1543684"/>
            <a:ext cx="4979458" cy="29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404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4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Freeform: Shape 76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4" name="Picture 6" descr="Do What Is Right Not What Is Easy - Wood Sign - Home Decor - mayberrycorner">
            <a:extLst>
              <a:ext uri="{FF2B5EF4-FFF2-40B4-BE49-F238E27FC236}">
                <a16:creationId xmlns:a16="http://schemas.microsoft.com/office/drawing/2014/main" id="{98D47A75-564D-4444-B34F-15EF2945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910" y="1289713"/>
            <a:ext cx="5087254" cy="40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79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8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0CF7E6-A24E-41D7-A150-568E3227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Wanneer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100" dirty="0">
                <a:solidFill>
                  <a:srgbClr val="FFFFFF"/>
                </a:solidFill>
              </a:rPr>
              <a:t>heeft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nl-NL" sz="3100" dirty="0">
                <a:solidFill>
                  <a:srgbClr val="FFFFFF"/>
                </a:solidFill>
              </a:rPr>
              <a:t>i</a:t>
            </a:r>
            <a:r>
              <a:rPr lang="nl-NL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emand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een </a:t>
            </a:r>
            <a:r>
              <a:rPr lang="nl-NL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verslaving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 </a:t>
            </a:r>
          </a:p>
        </p:txBody>
      </p:sp>
      <p:pic>
        <p:nvPicPr>
          <p:cNvPr id="1032" name="Picture 8" descr="FAQ | Drugs Kompas">
            <a:extLst>
              <a:ext uri="{FF2B5EF4-FFF2-40B4-BE49-F238E27FC236}">
                <a16:creationId xmlns:a16="http://schemas.microsoft.com/office/drawing/2014/main" id="{4D0E834D-1EB6-4752-9CD8-50CA9CD4A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 r="2" b="2793"/>
          <a:stretch/>
        </p:blipFill>
        <p:spPr bwMode="auto">
          <a:xfrm>
            <a:off x="317636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dracht 4 Wanneer ben je afhankelijk van drugs? / Onderwerp 3 Drugs |  Leerjaar 1 Verslaving">
            <a:extLst>
              <a:ext uri="{FF2B5EF4-FFF2-40B4-BE49-F238E27FC236}">
                <a16:creationId xmlns:a16="http://schemas.microsoft.com/office/drawing/2014/main" id="{4A286740-C00A-4AB1-BCC3-93B4AD1DC4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r="2" b="2"/>
          <a:stretch/>
        </p:blipFill>
        <p:spPr bwMode="auto">
          <a:xfrm>
            <a:off x="4202549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slaafd aan het internet – ComputerGeek.nl">
            <a:extLst>
              <a:ext uri="{FF2B5EF4-FFF2-40B4-BE49-F238E27FC236}">
                <a16:creationId xmlns:a16="http://schemas.microsoft.com/office/drawing/2014/main" id="{770E49F1-814F-4B97-AEDD-F67E11186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" b="1"/>
          <a:stretch/>
        </p:blipFill>
        <p:spPr bwMode="auto">
          <a:xfrm>
            <a:off x="8086176" y="321733"/>
            <a:ext cx="3797984" cy="201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uren (30) was verslaafd aan cocaïne: 'Wekelijks ging er soms 230 euro  doorheen'">
            <a:extLst>
              <a:ext uri="{FF2B5EF4-FFF2-40B4-BE49-F238E27FC236}">
                <a16:creationId xmlns:a16="http://schemas.microsoft.com/office/drawing/2014/main" id="{CE1564EC-631F-4DB0-869F-BA681A6B0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252"/>
          <a:stretch/>
        </p:blipFill>
        <p:spPr bwMode="auto">
          <a:xfrm>
            <a:off x="317634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nneer ben je verslaafd? - Medi Plaza">
            <a:extLst>
              <a:ext uri="{FF2B5EF4-FFF2-40B4-BE49-F238E27FC236}">
                <a16:creationId xmlns:a16="http://schemas.microsoft.com/office/drawing/2014/main" id="{188275CD-5BC3-4BC7-BF7B-25051A5BC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9" r="1" b="1671"/>
          <a:stretch/>
        </p:blipFill>
        <p:spPr bwMode="auto">
          <a:xfrm>
            <a:off x="8082952" y="2431705"/>
            <a:ext cx="3797983" cy="20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roïne | Iriszorg">
            <a:extLst>
              <a:ext uri="{FF2B5EF4-FFF2-40B4-BE49-F238E27FC236}">
                <a16:creationId xmlns:a16="http://schemas.microsoft.com/office/drawing/2014/main" id="{D666C5BC-1512-430E-933E-651016756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 r="-1" b="9022"/>
          <a:stretch/>
        </p:blipFill>
        <p:spPr bwMode="auto">
          <a:xfrm>
            <a:off x="317634" y="4525716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9" name="Straight Connector 8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2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6190BD-01D7-5E57-E122-A58C26F80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Elk vooroordeel heeft </a:t>
            </a:r>
            <a:br>
              <a:rPr lang="en-US" sz="5200" dirty="0"/>
            </a:br>
            <a:r>
              <a:rPr lang="en-US" sz="5200" dirty="0"/>
              <a:t>zijn nadeel….</a:t>
            </a:r>
          </a:p>
        </p:txBody>
      </p:sp>
      <p:pic>
        <p:nvPicPr>
          <p:cNvPr id="12" name="Picture 11" descr="Een ouderwetse weegschaal">
            <a:extLst>
              <a:ext uri="{FF2B5EF4-FFF2-40B4-BE49-F238E27FC236}">
                <a16:creationId xmlns:a16="http://schemas.microsoft.com/office/drawing/2014/main" id="{D3FBC7BA-CCEB-CAA4-BABF-F60170CAF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3" r="2" b="30405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6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16" name="Rectangle 211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rtikel - Verslavingsgevoelig maakt wel/niet verslaafd">
            <a:extLst>
              <a:ext uri="{FF2B5EF4-FFF2-40B4-BE49-F238E27FC236}">
                <a16:creationId xmlns:a16="http://schemas.microsoft.com/office/drawing/2014/main" id="{9C5A3466-5508-A118-BF88-F45FD130E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r="2" b="2"/>
          <a:stretch/>
        </p:blipFill>
        <p:spPr bwMode="auto">
          <a:xfrm>
            <a:off x="321734" y="321733"/>
            <a:ext cx="5674894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rugs Verslaafde Voorbereiden Injectie Stockfoto's | FreeImages">
            <a:extLst>
              <a:ext uri="{FF2B5EF4-FFF2-40B4-BE49-F238E27FC236}">
                <a16:creationId xmlns:a16="http://schemas.microsoft.com/office/drawing/2014/main" id="{ECAE34F3-BFD1-F43D-5DA1-A164E69E3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802"/>
          <a:stretch/>
        </p:blipFill>
        <p:spPr bwMode="auto">
          <a:xfrm>
            <a:off x="321735" y="3524289"/>
            <a:ext cx="2676579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k zie dagelijks de alcoholproblematiek achter voordeuren' - Zorg+Welzijn">
            <a:extLst>
              <a:ext uri="{FF2B5EF4-FFF2-40B4-BE49-F238E27FC236}">
                <a16:creationId xmlns:a16="http://schemas.microsoft.com/office/drawing/2014/main" id="{FE0AECDD-BE54-8DCC-6BB8-96972A51E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28982" b="1"/>
          <a:stretch/>
        </p:blipFill>
        <p:spPr bwMode="auto">
          <a:xfrm>
            <a:off x="3159553" y="3514855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rtret' van een junkie | Heroïnedoden">
            <a:extLst>
              <a:ext uri="{FF2B5EF4-FFF2-40B4-BE49-F238E27FC236}">
                <a16:creationId xmlns:a16="http://schemas.microsoft.com/office/drawing/2014/main" id="{C90DDE1B-9D4F-2271-5A4A-680C121A1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300" b="1"/>
          <a:stretch/>
        </p:blipFill>
        <p:spPr bwMode="auto">
          <a:xfrm>
            <a:off x="6195373" y="321733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6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10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Gezellig een glaasje of toch niet? / Belangrijk om te weten | BeLEEF Gezond">
            <a:extLst>
              <a:ext uri="{FF2B5EF4-FFF2-40B4-BE49-F238E27FC236}">
                <a16:creationId xmlns:a16="http://schemas.microsoft.com/office/drawing/2014/main" id="{B3CCCAB5-5325-BCFA-C549-3E07C0C99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r="17300" b="-2"/>
          <a:stretch/>
        </p:blipFill>
        <p:spPr bwMode="auto">
          <a:xfrm>
            <a:off x="196731" y="170453"/>
            <a:ext cx="3794884" cy="65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eeds meer jongeren in coma na overdosis GHB | RTL Nieuws">
            <a:extLst>
              <a:ext uri="{FF2B5EF4-FFF2-40B4-BE49-F238E27FC236}">
                <a16:creationId xmlns:a16="http://schemas.microsoft.com/office/drawing/2014/main" id="{8C95E587-880E-1BAB-66B0-D5963A54D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20356"/>
          <a:stretch/>
        </p:blipFill>
        <p:spPr bwMode="auto">
          <a:xfrm>
            <a:off x="4184141" y="165371"/>
            <a:ext cx="3826711" cy="31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ter was een drukke zakenman! - Evangelical Endtimemachine">
            <a:extLst>
              <a:ext uri="{FF2B5EF4-FFF2-40B4-BE49-F238E27FC236}">
                <a16:creationId xmlns:a16="http://schemas.microsoft.com/office/drawing/2014/main" id="{6F5B3DDC-0497-2A9D-5C20-A3919FFA8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r="11215" b="-1"/>
          <a:stretch/>
        </p:blipFill>
        <p:spPr bwMode="auto">
          <a:xfrm>
            <a:off x="8193992" y="159910"/>
            <a:ext cx="3826711" cy="31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jn in de rug | Oosterbaan Alkmaar">
            <a:extLst>
              <a:ext uri="{FF2B5EF4-FFF2-40B4-BE49-F238E27FC236}">
                <a16:creationId xmlns:a16="http://schemas.microsoft.com/office/drawing/2014/main" id="{352A0735-6D82-8D81-F330-6D494659D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r="4298" b="-3"/>
          <a:stretch/>
        </p:blipFill>
        <p:spPr bwMode="auto">
          <a:xfrm>
            <a:off x="4184141" y="3512234"/>
            <a:ext cx="3826711" cy="31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3140600-DF2E-C25F-4D8C-E37DED11F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9" r="5025" b="1"/>
          <a:stretch/>
        </p:blipFill>
        <p:spPr bwMode="auto">
          <a:xfrm>
            <a:off x="8193992" y="3505966"/>
            <a:ext cx="3826711" cy="3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5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6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41A3BD-8AF7-49FB-A449-9D86A93A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nl-NL" sz="4600" dirty="0"/>
              <a:t>Criteria DSM-V</a:t>
            </a:r>
            <a:br>
              <a:rPr lang="nl-NL" sz="4600" dirty="0"/>
            </a:br>
            <a:r>
              <a:rPr lang="nl-NL" sz="4600" dirty="0"/>
              <a:t>“stoornis in gebruik van een middel”</a:t>
            </a:r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Healthy Ways to Curb Opioid Cravings - Direct2Recovery">
            <a:extLst>
              <a:ext uri="{FF2B5EF4-FFF2-40B4-BE49-F238E27FC236}">
                <a16:creationId xmlns:a16="http://schemas.microsoft.com/office/drawing/2014/main" id="{6D33874B-C964-12C3-A912-BA4651C71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1328" b="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64E701-7C9C-428D-82C6-0B9269F7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200" dirty="0"/>
              <a:t>Totaal 11 criteria, mild/matig/ernstig</a:t>
            </a:r>
          </a:p>
          <a:p>
            <a:pPr marL="0" indent="0">
              <a:buNone/>
            </a:pPr>
            <a:endParaRPr lang="nl-NL" sz="2200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Beperkte controle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Sociale beperkingen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Risicogebruik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Farmacologisch</a:t>
            </a:r>
            <a:endParaRPr lang="nl-NL" sz="2200" b="1" dirty="0"/>
          </a:p>
          <a:p>
            <a:pPr marL="0" indent="0">
              <a:buNone/>
            </a:pPr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852345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37F36A-5E39-4EC4-B8F4-9B624694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Criteria farmacologisch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5BA92E-5395-4C89-A0AE-B0709679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839"/>
            <a:ext cx="10515600" cy="472903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Tolerantie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, 1 van de 2 kenmerken:	</a:t>
            </a: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Steeds meer nodig hebben om hetzelfde effect te bereiken.</a:t>
            </a: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Minder effect bij dezelfde hoeveelheid.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Ontrekkingssymptomen</a:t>
            </a: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Passend bij specifiek middel, bv alcoholontrekkingssyndroom.</a:t>
            </a:r>
          </a:p>
          <a:p>
            <a:pPr lvl="1">
              <a:lnSpc>
                <a:spcPct val="200000"/>
              </a:lnSpc>
              <a:buFontTx/>
              <a:buChar char="-"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Gebruik van het middel gaat onttrekking tegen.</a:t>
            </a:r>
          </a:p>
          <a:p>
            <a:pPr marL="0" indent="0">
              <a:lnSpc>
                <a:spcPct val="200000"/>
              </a:lnSpc>
              <a:buNone/>
            </a:pPr>
            <a:endParaRPr lang="nl-NL" sz="2000" dirty="0"/>
          </a:p>
        </p:txBody>
      </p:sp>
      <p:pic>
        <p:nvPicPr>
          <p:cNvPr id="78856" name="Picture 8" descr="Drawing of the development of tolerance to the repeated administration... |  Download Scientific Diagram">
            <a:extLst>
              <a:ext uri="{FF2B5EF4-FFF2-40B4-BE49-F238E27FC236}">
                <a16:creationId xmlns:a16="http://schemas.microsoft.com/office/drawing/2014/main" id="{D888B982-30E3-40A7-95EE-2E046CAC8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32" y="1758866"/>
            <a:ext cx="3870008" cy="27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1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24831F-E540-F359-4C43-1228C83E6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Palliatieve zorg &amp; verslaving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3A3A9416-61B4-B5DB-482C-CEE0E2804C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31136"/>
          <a:ext cx="10515600" cy="39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35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866" name="Picture 2" descr="life is hard then you die. - Post by ninjaliciou5 on Boldomatic">
            <a:extLst>
              <a:ext uri="{FF2B5EF4-FFF2-40B4-BE49-F238E27FC236}">
                <a16:creationId xmlns:a16="http://schemas.microsoft.com/office/drawing/2014/main" id="{6B39150C-3956-4A9C-9C37-27D02BA8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3609" y="1289713"/>
            <a:ext cx="4073857" cy="40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7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4" name="Titel 1">
            <a:extLst>
              <a:ext uri="{FF2B5EF4-FFF2-40B4-BE49-F238E27FC236}">
                <a16:creationId xmlns:a16="http://schemas.microsoft.com/office/drawing/2014/main" id="{8EA4DB42-2877-4F14-8B8B-3BBFEC73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altLang="nl-NL" sz="5400" dirty="0"/>
              <a:t>Casus 1: de start van mijn reis 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5" name="Tijdelijke aanduiding voor inhoud 2">
            <a:extLst>
              <a:ext uri="{FF2B5EF4-FFF2-40B4-BE49-F238E27FC236}">
                <a16:creationId xmlns:a16="http://schemas.microsoft.com/office/drawing/2014/main" id="{3657CFA2-08C7-402D-84B4-000AEA16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Vrouw, 52 jaar. Al 20 jaar bekend bij onze methadonpost (stabiel). 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Werkt in prostitutie (vrijwillig) om daarnaast afhankelijkheid van cocaïne te bekostigen. 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Bekend met COPD die nu steeds erger wordt en waardoor ze zuurstofafhankelijk dreigt te worden. 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Wil geen zuurstof omdat ze haar werk dan niet meer kan doen. 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Al hele leven in deze situatie, wil absoluut geen verslavingsbehandeling meer. 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Vraagt om euthanasie. Huisarts belt, kent haar onvoldoende en vraagt advies.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7443CC-194D-4772-A6BB-619C8E3A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Inhoud presentatie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D45767-DAEC-4702-A79F-EC59D6372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Voorstellen en achtergrond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Algemene informatie verslaving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Dilemma’s palliatieve zorg en verslaving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Casuïstiek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Uitdagingen en interacties per middel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Ruimte voor vragen/discussie </a:t>
            </a:r>
          </a:p>
          <a:p>
            <a:endParaRPr lang="nl-NL" sz="2200" dirty="0"/>
          </a:p>
        </p:txBody>
      </p:sp>
      <p:pic>
        <p:nvPicPr>
          <p:cNvPr id="6146" name="Picture 2" descr="Wat een dilemma… - V&amp;A accountant-adviseurs">
            <a:extLst>
              <a:ext uri="{FF2B5EF4-FFF2-40B4-BE49-F238E27FC236}">
                <a16:creationId xmlns:a16="http://schemas.microsoft.com/office/drawing/2014/main" id="{31C28407-15DB-425E-BC42-13DDDA73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2534603"/>
            <a:ext cx="4206744" cy="27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18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363238-F82E-4558-B128-3D8D93102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Ethische dilemma’s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D578A4-524C-48B0-BE47-AA4EEB7C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nl-NL" sz="2200" dirty="0"/>
              <a:t>Palliatieve zorg of gewoon goede zorg voor doorgebruikers?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/>
              <a:t>Wanneer start palliatieve zorg binnen verslavingszorg?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/>
              <a:t>Wanneer is iemand ‘uitbehandeld’ in de verslavingszorg?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/>
              <a:t>Grenzen van behandelen: mag iemand doodgaan met een verslaving?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/>
              <a:t>Nut van dwangbehandeling/herhaalde opnames bij zorgmachtiging?</a:t>
            </a:r>
          </a:p>
          <a:p>
            <a:pPr>
              <a:lnSpc>
                <a:spcPct val="150000"/>
              </a:lnSpc>
              <a:defRPr/>
            </a:pPr>
            <a:r>
              <a:rPr lang="nl-NL" sz="2200" dirty="0"/>
              <a:t>Hoe brengen we geschikte patiënten in beeld? 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72892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9C05F3-4CB2-4404-BF0F-565044833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Besluitvormingsproces richtlijn GGZ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394" name="Picture 2" descr="Toolkit &amp;#39;Palliatieve zorg in de ggz&amp;#39;">
            <a:extLst>
              <a:ext uri="{FF2B5EF4-FFF2-40B4-BE49-F238E27FC236}">
                <a16:creationId xmlns:a16="http://schemas.microsoft.com/office/drawing/2014/main" id="{A78A6D42-5751-4577-B035-0F733A21D3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9193" y="640080"/>
            <a:ext cx="4384821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035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018" name="Titel 1">
            <a:extLst>
              <a:ext uri="{FF2B5EF4-FFF2-40B4-BE49-F238E27FC236}">
                <a16:creationId xmlns:a16="http://schemas.microsoft.com/office/drawing/2014/main" id="{4871EFA0-7A3A-49CC-99F3-3C732D00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nl-NL" altLang="nl-NL" sz="2600" dirty="0">
                <a:solidFill>
                  <a:srgbClr val="FFFFFF"/>
                </a:solidFill>
              </a:rPr>
              <a:t>Besluitvormingsproces stap 1</a:t>
            </a:r>
            <a:br>
              <a:rPr lang="nl-NL" altLang="nl-NL" sz="2600" dirty="0">
                <a:solidFill>
                  <a:srgbClr val="FFFFFF"/>
                </a:solidFill>
              </a:rPr>
            </a:br>
            <a:r>
              <a:rPr lang="nl-NL" altLang="nl-NL" sz="2600" i="1" dirty="0">
                <a:solidFill>
                  <a:srgbClr val="FFFFFF"/>
                </a:solidFill>
              </a:rPr>
              <a:t>Vaststellen kenmerken patiënt </a:t>
            </a:r>
          </a:p>
        </p:txBody>
      </p:sp>
      <p:graphicFrame>
        <p:nvGraphicFramePr>
          <p:cNvPr id="86020" name="Tijdelijke aanduiding voor inhoud 2">
            <a:extLst>
              <a:ext uri="{FF2B5EF4-FFF2-40B4-BE49-F238E27FC236}">
                <a16:creationId xmlns:a16="http://schemas.microsoft.com/office/drawing/2014/main" id="{CCEB48C2-CECE-4611-AF24-089820356D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114" name="Titel 1">
            <a:extLst>
              <a:ext uri="{FF2B5EF4-FFF2-40B4-BE49-F238E27FC236}">
                <a16:creationId xmlns:a16="http://schemas.microsoft.com/office/drawing/2014/main" id="{F4F0847F-E448-41E4-92EE-CAD5C2FF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altLang="nl-NL" sz="4600" dirty="0"/>
              <a:t>Besluitvormingsproces stap 2</a:t>
            </a:r>
            <a:br>
              <a:rPr lang="nl-NL" altLang="nl-NL" sz="4600" dirty="0"/>
            </a:br>
            <a:r>
              <a:rPr lang="nl-NL" altLang="nl-NL" sz="4600" i="1" dirty="0"/>
              <a:t>Het gesprek aangaan met patiënt en naasten</a:t>
            </a:r>
          </a:p>
        </p:txBody>
      </p:sp>
      <p:sp>
        <p:nvSpPr>
          <p:cNvPr id="7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2FF56B-C7D3-47D7-824B-0ABCA91E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>
              <a:defRPr/>
            </a:pPr>
            <a:endParaRPr lang="nl-NL" sz="1500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nl-NL" sz="1500" dirty="0"/>
          </a:p>
          <a:p>
            <a:pPr>
              <a:defRPr/>
            </a:pPr>
            <a:endParaRPr lang="nl-NL" sz="1500" dirty="0"/>
          </a:p>
          <a:p>
            <a:pPr marL="0" indent="0">
              <a:buNone/>
              <a:defRPr/>
            </a:pPr>
            <a:endParaRPr lang="nl-NL" sz="1500" dirty="0"/>
          </a:p>
          <a:p>
            <a:pPr>
              <a:defRPr/>
            </a:pPr>
            <a:endParaRPr lang="nl-NL" sz="1500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nl-NL" sz="1500" dirty="0"/>
          </a:p>
          <a:p>
            <a:pPr>
              <a:defRPr/>
            </a:pPr>
            <a:r>
              <a:rPr lang="nl-NL" sz="2000" dirty="0"/>
              <a:t>Na inventarisatie stap 1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nl-NL" sz="2000" dirty="0"/>
          </a:p>
          <a:p>
            <a:pPr>
              <a:defRPr/>
            </a:pPr>
            <a:r>
              <a:rPr lang="nl-NL" sz="2000" dirty="0"/>
              <a:t>Laat alle aspecten aan bod komen: somatisch, psychisch, sociaal, spiritueel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nl-NL" sz="2000" dirty="0"/>
          </a:p>
          <a:p>
            <a:pPr>
              <a:defRPr/>
            </a:pPr>
            <a:r>
              <a:rPr lang="nl-NL" sz="2000" dirty="0"/>
              <a:t>Maak duidelijke afspraken voor vervolg</a:t>
            </a:r>
          </a:p>
        </p:txBody>
      </p:sp>
      <p:pic>
        <p:nvPicPr>
          <p:cNvPr id="90116" name="Picture 2" descr="Wat is waar? - Peter Munneke">
            <a:extLst>
              <a:ext uri="{FF2B5EF4-FFF2-40B4-BE49-F238E27FC236}">
                <a16:creationId xmlns:a16="http://schemas.microsoft.com/office/drawing/2014/main" id="{07FB529F-7BD6-47C8-BC6A-D8AF0DFE8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1927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68" name="Rectangle 9216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62" name="Titel 1">
            <a:extLst>
              <a:ext uri="{FF2B5EF4-FFF2-40B4-BE49-F238E27FC236}">
                <a16:creationId xmlns:a16="http://schemas.microsoft.com/office/drawing/2014/main" id="{D5E12E1C-5A16-480C-961E-B934F6DD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9689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altLang="nl-NL" sz="3400" dirty="0"/>
              <a:t>Besluitvormingsproces stap 3</a:t>
            </a:r>
            <a:br>
              <a:rPr lang="nl-NL" altLang="nl-NL" sz="3400" dirty="0"/>
            </a:br>
            <a:br>
              <a:rPr lang="nl-NL" altLang="nl-NL" sz="3400" dirty="0"/>
            </a:br>
            <a:r>
              <a:rPr lang="nl-NL" altLang="nl-NL" sz="3400" i="1" dirty="0"/>
              <a:t>MDO</a:t>
            </a:r>
          </a:p>
        </p:txBody>
      </p:sp>
      <p:sp>
        <p:nvSpPr>
          <p:cNvPr id="9217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D670E-4C3C-475A-B29A-7AEAE0779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637279"/>
            <a:ext cx="4243589" cy="255628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nl-NL" sz="2200" dirty="0"/>
              <a:t>Na checken bij patiënt: MDO.</a:t>
            </a:r>
          </a:p>
          <a:p>
            <a:pPr>
              <a:lnSpc>
                <a:spcPct val="200000"/>
              </a:lnSpc>
              <a:defRPr/>
            </a:pPr>
            <a:r>
              <a:rPr lang="nl-NL" sz="2200" dirty="0"/>
              <a:t>Behandelplan bijstellen?</a:t>
            </a:r>
          </a:p>
          <a:p>
            <a:pPr>
              <a:lnSpc>
                <a:spcPct val="200000"/>
              </a:lnSpc>
              <a:defRPr/>
            </a:pPr>
            <a:r>
              <a:rPr lang="nl-NL" sz="2200" dirty="0"/>
              <a:t>Consensus?</a:t>
            </a:r>
          </a:p>
          <a:p>
            <a:pPr marL="0" indent="0">
              <a:buNone/>
              <a:defRPr/>
            </a:pPr>
            <a:endParaRPr lang="nl-NL" sz="2200" dirty="0"/>
          </a:p>
        </p:txBody>
      </p:sp>
      <p:pic>
        <p:nvPicPr>
          <p:cNvPr id="92164" name="Picture 92163" descr="Witte stenen op een stapel">
            <a:extLst>
              <a:ext uri="{FF2B5EF4-FFF2-40B4-BE49-F238E27FC236}">
                <a16:creationId xmlns:a16="http://schemas.microsoft.com/office/drawing/2014/main" id="{5B3E3191-A807-9C1E-BBF2-F92D59F4D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191" name="Rectangle 93190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186" name="Titel 1">
            <a:extLst>
              <a:ext uri="{FF2B5EF4-FFF2-40B4-BE49-F238E27FC236}">
                <a16:creationId xmlns:a16="http://schemas.microsoft.com/office/drawing/2014/main" id="{23BD3310-CA9B-4043-BB74-E5EDC1F3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nl-NL" altLang="nl-NL" sz="3400" dirty="0"/>
              <a:t>Stap 4</a:t>
            </a:r>
            <a:br>
              <a:rPr lang="nl-NL" altLang="nl-NL" sz="3400" dirty="0"/>
            </a:br>
            <a:br>
              <a:rPr lang="nl-NL" altLang="nl-NL" sz="3400" dirty="0"/>
            </a:br>
            <a:r>
              <a:rPr lang="nl-NL" altLang="nl-NL" sz="2800" dirty="0"/>
              <a:t>Overweeg dwangbehandeling </a:t>
            </a:r>
            <a:br>
              <a:rPr lang="nl-NL" altLang="nl-NL" sz="2800" dirty="0"/>
            </a:br>
            <a:br>
              <a:rPr lang="nl-NL" altLang="nl-NL" sz="2800" dirty="0"/>
            </a:br>
            <a:r>
              <a:rPr lang="nl-NL" altLang="nl-NL" sz="2800" dirty="0"/>
              <a:t>Wilsbekwaamheid</a:t>
            </a:r>
            <a:br>
              <a:rPr lang="nl-NL" altLang="nl-NL" sz="2800" dirty="0"/>
            </a:br>
            <a:br>
              <a:rPr lang="nl-NL" altLang="nl-NL" sz="2800" dirty="0"/>
            </a:br>
            <a:r>
              <a:rPr lang="nl-NL" altLang="nl-NL" sz="2800" dirty="0"/>
              <a:t>Moreel beraad</a:t>
            </a:r>
            <a:endParaRPr lang="nl-NL" altLang="nl-NL" sz="3400" dirty="0"/>
          </a:p>
        </p:txBody>
      </p:sp>
      <p:sp>
        <p:nvSpPr>
          <p:cNvPr id="93193" name="Freeform: Shape 93192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B11A8F-D851-4AAE-813B-454B308CA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nl-NL" sz="2200" dirty="0">
                <a:solidFill>
                  <a:srgbClr val="FFFFFF"/>
                </a:solidFill>
              </a:rPr>
              <a:t>Nog eenmaal een kans om 6 weken abstinent te zijn: vrijwillig of gedwongen kader?</a:t>
            </a:r>
          </a:p>
          <a:p>
            <a:pPr>
              <a:lnSpc>
                <a:spcPct val="200000"/>
              </a:lnSpc>
              <a:defRPr/>
            </a:pPr>
            <a:r>
              <a:rPr lang="nl-NL" sz="2200" dirty="0">
                <a:solidFill>
                  <a:srgbClr val="FFFFFF"/>
                </a:solidFill>
              </a:rPr>
              <a:t>Wilsbekwaamheid ter zake beoordelen.</a:t>
            </a:r>
          </a:p>
          <a:p>
            <a:pPr>
              <a:lnSpc>
                <a:spcPct val="200000"/>
              </a:lnSpc>
              <a:defRPr/>
            </a:pPr>
            <a:r>
              <a:rPr lang="nl-NL" sz="2200" dirty="0">
                <a:solidFill>
                  <a:srgbClr val="FFFFFF"/>
                </a:solidFill>
              </a:rPr>
              <a:t>Moreel beraad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nl-NL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>
            <a:extLst>
              <a:ext uri="{FF2B5EF4-FFF2-40B4-BE49-F238E27FC236}">
                <a16:creationId xmlns:a16="http://schemas.microsoft.com/office/drawing/2014/main" id="{EF0D95EA-AA50-41DF-BC69-E2F42754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76" y="514350"/>
            <a:ext cx="10567988" cy="649288"/>
          </a:xfrm>
        </p:spPr>
        <p:txBody>
          <a:bodyPr>
            <a:normAutofit fontScale="90000"/>
          </a:bodyPr>
          <a:lstStyle/>
          <a:p>
            <a:r>
              <a:rPr kumimoji="0" lang="nl-NL" altLang="nl-NL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Besluitvormingsproces stap 5</a:t>
            </a:r>
            <a:br>
              <a:rPr kumimoji="0" lang="nl-NL" altLang="nl-NL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nl-NL" altLang="nl-NL" sz="4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Uitvoering zorgplan </a:t>
            </a:r>
            <a:endParaRPr lang="nl-NL" altLang="nl-NL" dirty="0"/>
          </a:p>
        </p:txBody>
      </p:sp>
      <p:pic>
        <p:nvPicPr>
          <p:cNvPr id="98307" name="Picture 2" descr="Do Not Reanimate white&quot; Sticker by LittleUtopia | Redbubble">
            <a:extLst>
              <a:ext uri="{FF2B5EF4-FFF2-40B4-BE49-F238E27FC236}">
                <a16:creationId xmlns:a16="http://schemas.microsoft.com/office/drawing/2014/main" id="{F460D924-94EC-43F7-B6F4-280706CA59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1404938"/>
            <a:ext cx="2286000" cy="2286000"/>
          </a:xfrm>
          <a:noFill/>
        </p:spPr>
      </p:pic>
      <p:sp>
        <p:nvSpPr>
          <p:cNvPr id="98308" name="AutoShape 4" descr="Dag sondevoeding, dag Nutri's – Anorexiablog">
            <a:extLst>
              <a:ext uri="{FF2B5EF4-FFF2-40B4-BE49-F238E27FC236}">
                <a16:creationId xmlns:a16="http://schemas.microsoft.com/office/drawing/2014/main" id="{0454A027-E60B-4BE4-8F72-D6C7D2129C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309" name="AutoShape 6" descr="Dag sondevoeding, dag Nutri's – Anorexiablog">
            <a:extLst>
              <a:ext uri="{FF2B5EF4-FFF2-40B4-BE49-F238E27FC236}">
                <a16:creationId xmlns:a16="http://schemas.microsoft.com/office/drawing/2014/main" id="{286C1EB2-507A-44CE-BFB1-0869EF9F6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8310" name="Picture 8" descr="https://encrypted-tbn0.gstatic.com/images?q=tbn:ANd9GcQNVgCHYSvhQtV9ROp4LH1WqTRgU-RkQH91Di2iosYhd8Jo4axQhe8wCiMWHt8jA3A7RmXqjdo&amp;usqp=CAc">
            <a:extLst>
              <a:ext uri="{FF2B5EF4-FFF2-40B4-BE49-F238E27FC236}">
                <a16:creationId xmlns:a16="http://schemas.microsoft.com/office/drawing/2014/main" id="{6278724C-551C-4BD0-9BD5-9678A640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8" y="141288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AutoShape 10" descr="Recht op euthanasie geen vanzelfsprekendheid - SecJure">
            <a:extLst>
              <a:ext uri="{FF2B5EF4-FFF2-40B4-BE49-F238E27FC236}">
                <a16:creationId xmlns:a16="http://schemas.microsoft.com/office/drawing/2014/main" id="{39B012E8-7B84-47EA-90CE-B4EE5C9DF7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312" name="AutoShape 12" descr="Recht op euthanasie geen vanzelfsprekendheid - SecJure">
            <a:extLst>
              <a:ext uri="{FF2B5EF4-FFF2-40B4-BE49-F238E27FC236}">
                <a16:creationId xmlns:a16="http://schemas.microsoft.com/office/drawing/2014/main" id="{56AB9255-5C52-4680-8EAA-2E0BA20FA2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313" name="AutoShape 14" descr="Recht op euthanasie geen vanzelfsprekendheid - SecJure">
            <a:extLst>
              <a:ext uri="{FF2B5EF4-FFF2-40B4-BE49-F238E27FC236}">
                <a16:creationId xmlns:a16="http://schemas.microsoft.com/office/drawing/2014/main" id="{FA2AD251-C80B-439A-B396-A3503D4136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314" name="AutoShape 16" descr="Onzorgvuldig uitgevoerde euthanasie: ligt dat aan de arts of aan het  systeem? | Trouw">
            <a:extLst>
              <a:ext uri="{FF2B5EF4-FFF2-40B4-BE49-F238E27FC236}">
                <a16:creationId xmlns:a16="http://schemas.microsoft.com/office/drawing/2014/main" id="{0019A605-EC4C-43F8-AB06-5B4C19832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315" name="AutoShape 18" descr="Onzorgvuldig uitgevoerde euthanasie: ligt dat aan de arts of aan het  systeem? | Trouw">
            <a:extLst>
              <a:ext uri="{FF2B5EF4-FFF2-40B4-BE49-F238E27FC236}">
                <a16:creationId xmlns:a16="http://schemas.microsoft.com/office/drawing/2014/main" id="{062EC511-0191-44C3-80B7-043423945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8316" name="Picture 20" descr="Onzorgvuldig uitgevoerde euthanasie: ligt dat aan de arts of aan het  systeem? | Trouw">
            <a:extLst>
              <a:ext uri="{FF2B5EF4-FFF2-40B4-BE49-F238E27FC236}">
                <a16:creationId xmlns:a16="http://schemas.microsoft.com/office/drawing/2014/main" id="{5CDF1CBD-6696-4EE5-BEBB-9BA45DC3A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1703388"/>
            <a:ext cx="29876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7" name="AutoShape 22" descr="Hoe moet ik met mijn medicatie omgaan? - Harteraad">
            <a:extLst>
              <a:ext uri="{FF2B5EF4-FFF2-40B4-BE49-F238E27FC236}">
                <a16:creationId xmlns:a16="http://schemas.microsoft.com/office/drawing/2014/main" id="{18A68C2C-95E9-4698-A51D-4059970227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318" name="AutoShape 24" descr="Houdt medicatie onze emotie gevangen - Excellent in hypnose opleidingen">
            <a:extLst>
              <a:ext uri="{FF2B5EF4-FFF2-40B4-BE49-F238E27FC236}">
                <a16:creationId xmlns:a16="http://schemas.microsoft.com/office/drawing/2014/main" id="{D130A474-A882-4436-A507-6172D64DD9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8319" name="Picture 26" descr="Houdt medicatie onze emotie gevangen - Excellent in hypnose opleidingen">
            <a:extLst>
              <a:ext uri="{FF2B5EF4-FFF2-40B4-BE49-F238E27FC236}">
                <a16:creationId xmlns:a16="http://schemas.microsoft.com/office/drawing/2014/main" id="{B823DA40-5E2A-4BDC-8A0C-FD1C5D1CB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2259013"/>
            <a:ext cx="312896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0" name="Picture 28" descr="Eén coronapatiënt minder in Drentse ziekenhuizen sinds zaterdag - RTV  Drenthe">
            <a:extLst>
              <a:ext uri="{FF2B5EF4-FFF2-40B4-BE49-F238E27FC236}">
                <a16:creationId xmlns:a16="http://schemas.microsoft.com/office/drawing/2014/main" id="{B6834B72-4B79-4E87-B656-B623A10FD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521200"/>
            <a:ext cx="3509962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1" name="AutoShape 30" descr="Crisiscommunicatie: strategieën en de rol van nieuwe media">
            <a:extLst>
              <a:ext uri="{FF2B5EF4-FFF2-40B4-BE49-F238E27FC236}">
                <a16:creationId xmlns:a16="http://schemas.microsoft.com/office/drawing/2014/main" id="{E42EBDC2-3976-4EA1-990D-369363F747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8322" name="Picture 32" descr="Crisiscommunicatie: strategieën en de rol van nieuwe media">
            <a:extLst>
              <a:ext uri="{FF2B5EF4-FFF2-40B4-BE49-F238E27FC236}">
                <a16:creationId xmlns:a16="http://schemas.microsoft.com/office/drawing/2014/main" id="{0EC28097-5967-4375-AD18-AEBFA88D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4521200"/>
            <a:ext cx="2681287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3" name="Picture 34" descr="bol.com | Niet-storen-bordjes - Aanspreekpunt editie">
            <a:extLst>
              <a:ext uri="{FF2B5EF4-FFF2-40B4-BE49-F238E27FC236}">
                <a16:creationId xmlns:a16="http://schemas.microsoft.com/office/drawing/2014/main" id="{77DA9310-5175-4681-B60C-A2CD6618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3554413"/>
            <a:ext cx="211613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3CA8BA-5F6F-47CB-A959-C92A79931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En dan nu… de praktijk</a:t>
            </a:r>
          </a:p>
        </p:txBody>
      </p:sp>
      <p:pic>
        <p:nvPicPr>
          <p:cNvPr id="74756" name="Picture 4" descr="Verwachtingen – Ruijter in Company">
            <a:extLst>
              <a:ext uri="{FF2B5EF4-FFF2-40B4-BE49-F238E27FC236}">
                <a16:creationId xmlns:a16="http://schemas.microsoft.com/office/drawing/2014/main" id="{6F7DBA4D-017B-46C1-BD92-A9B80A3F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548" y="2957665"/>
            <a:ext cx="4875633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4" name="Picture 2" descr="Afbeelding met tekst&#10;&#10;Automatisch gegenereerde beschrijving">
            <a:extLst>
              <a:ext uri="{FF2B5EF4-FFF2-40B4-BE49-F238E27FC236}">
                <a16:creationId xmlns:a16="http://schemas.microsoft.com/office/drawing/2014/main" id="{56213FA1-B79D-43CD-A915-D261D7DEBA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0887" y="2957665"/>
            <a:ext cx="5111497" cy="33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33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1F9242-2FBE-2F78-F418-31B5729F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Dakloos 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en 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doodgaan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52C7BF-4CF5-EDC6-ED1C-AF831103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‘Hier op dit bankje, </a:t>
            </a:r>
          </a:p>
          <a:p>
            <a:pPr marL="0" indent="0" algn="ctr">
              <a:buNone/>
            </a:pPr>
            <a:r>
              <a:rPr lang="nl-NL" dirty="0"/>
              <a:t>waar ik al jaren verblijf.’</a:t>
            </a:r>
          </a:p>
        </p:txBody>
      </p:sp>
    </p:spTree>
    <p:extLst>
      <p:ext uri="{BB962C8B-B14F-4D97-AF65-F5344CB8AC3E}">
        <p14:creationId xmlns:p14="http://schemas.microsoft.com/office/powerpoint/2010/main" val="2525122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2FA3DA-0BE8-4240-BAC1-3F607865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4200" dirty="0">
                <a:solidFill>
                  <a:srgbClr val="FFFFFF"/>
                </a:solidFill>
              </a:rPr>
              <a:t>Dilemma palliatieve zorg en verslaving:</a:t>
            </a:r>
            <a:br>
              <a:rPr lang="nl-NL" sz="4200" dirty="0">
                <a:solidFill>
                  <a:srgbClr val="FFFFFF"/>
                </a:solidFill>
              </a:rPr>
            </a:br>
            <a:r>
              <a:rPr lang="nl-NL" sz="4200" dirty="0">
                <a:solidFill>
                  <a:srgbClr val="FFFFFF"/>
                </a:solidFill>
              </a:rPr>
              <a:t>Acceptatie en zorginzet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DF62EC-50AE-4492-AA28-1F5ECA0C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Geen bijkomend onderliggend somatisch lijden: moeilijk te accepteren dat men niet meer zal genezen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Buitenwereld stigma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Geen opvang voor deze groep patiënten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Geen palliatief zorgtraject beschikbaar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Geen palliatief expertise teams in verslavingszorg met contacten ketenpartners</a:t>
            </a:r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66108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1A4CACA4-C392-BD81-A1F4-73FABAD1BA1A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1600200"/>
          <a:ext cx="7905750" cy="3962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7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(potentiële) belangenverstrengeling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Geen  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Voor bijeenkomst mogelijk relevante relaties met bedrijven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Geen 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9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Sponsoring of onderzoeksgeld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Honorarium of andere (financiële) vergoeding</a:t>
                      </a:r>
                      <a:endParaRPr lang="nl-NL" sz="1000" baseline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Aandeelhouder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Andere relatie, namelijk …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 n.v.t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 n.v.t.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 n.v.t.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 n.v.t. 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4E115C1D-F3FE-1210-5E12-71FE049B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900" dirty="0">
                <a:solidFill>
                  <a:srgbClr val="000000"/>
                </a:solidFill>
                <a:ea typeface="+mn-ea"/>
                <a:cs typeface="+mn-cs"/>
              </a:rPr>
              <a:t>Disclosure belangen spreker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1AA244-C650-8E62-24F5-1E2118C1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Casus 2: het vervolg van mijn reis 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D5B44F-28B5-350D-3398-8436B25F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Vrouw 42 jaar</a:t>
            </a:r>
          </a:p>
          <a:p>
            <a:r>
              <a:rPr lang="nl-NL" altLang="nl-NL" sz="2200" dirty="0"/>
              <a:t>Persoonlijkheidsproblematiek, LVB, langdurig dakloos geweest</a:t>
            </a:r>
            <a:endParaRPr lang="nl-NL" sz="2200" dirty="0"/>
          </a:p>
          <a:p>
            <a:r>
              <a:rPr lang="nl-NL" sz="2200" dirty="0"/>
              <a:t>Verblijft in hostel </a:t>
            </a:r>
          </a:p>
          <a:p>
            <a:r>
              <a:rPr lang="nl-NL" sz="2200" dirty="0"/>
              <a:t>Stoornis in gebruik van opiaten, stabiel (methadon onderhoud)</a:t>
            </a:r>
          </a:p>
          <a:p>
            <a:r>
              <a:rPr lang="nl-NL" sz="2200" dirty="0"/>
              <a:t>Stoornis in gebruik van cocaïne, matig</a:t>
            </a:r>
          </a:p>
          <a:p>
            <a:r>
              <a:rPr lang="nl-NL" sz="2200" dirty="0"/>
              <a:t>COPD gold 4</a:t>
            </a:r>
          </a:p>
          <a:p>
            <a:r>
              <a:rPr lang="nl-NL" sz="2200" dirty="0"/>
              <a:t>Recidiverende pneumonie</a:t>
            </a:r>
          </a:p>
          <a:p>
            <a:r>
              <a:rPr lang="nl-NL" sz="2200" dirty="0"/>
              <a:t>Wil geen ziekenhuisopname meer</a:t>
            </a:r>
          </a:p>
          <a:p>
            <a:r>
              <a:rPr lang="nl-NL" sz="2200" dirty="0"/>
              <a:t>Benauwdheidsaanvallen met forse saturatiedalingen </a:t>
            </a:r>
          </a:p>
        </p:txBody>
      </p:sp>
    </p:spTree>
    <p:extLst>
      <p:ext uri="{BB962C8B-B14F-4D97-AF65-F5344CB8AC3E}">
        <p14:creationId xmlns:p14="http://schemas.microsoft.com/office/powerpoint/2010/main" val="2845587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97C435-5C9F-DFCB-8236-12EBA373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Overleg met straatarts 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3C8E97-EE61-0BA8-F3B5-74370525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391886"/>
            <a:ext cx="6224335" cy="6041571"/>
          </a:xfrm>
        </p:spPr>
        <p:txBody>
          <a:bodyPr anchor="ctr">
            <a:normAutofit/>
          </a:bodyPr>
          <a:lstStyle/>
          <a:p>
            <a:r>
              <a:rPr lang="nl-NL" sz="2400" dirty="0"/>
              <a:t>Pte wil niet naar hospice, heeft LV &lt; 3 maanden.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Wat te doen met dyspnoe? </a:t>
            </a:r>
          </a:p>
          <a:p>
            <a:r>
              <a:rPr lang="nl-NL" sz="2400" dirty="0"/>
              <a:t>Zuurstof geen optie voor pte, antibiotica slaat niet aan. </a:t>
            </a:r>
          </a:p>
          <a:p>
            <a:r>
              <a:rPr lang="nl-NL" sz="2400" dirty="0"/>
              <a:t>Personeel kan geen s.c. injecties morfine in acute situaties geven. </a:t>
            </a:r>
          </a:p>
          <a:p>
            <a:endParaRPr lang="nl-NL" sz="2400" dirty="0"/>
          </a:p>
          <a:p>
            <a:r>
              <a:rPr lang="nl-NL" sz="2400" dirty="0"/>
              <a:t>Advies: oramorph 10 ml (= 20 mg) per keer geven, hogere dosis dan normaal, evt herhalen. </a:t>
            </a:r>
          </a:p>
          <a:p>
            <a:r>
              <a:rPr lang="nl-NL" sz="2400" dirty="0"/>
              <a:t>Door straatarts eenmalig gegeven met goed effect. 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301254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" name="Rectangle 9">
            <a:extLst>
              <a:ext uri="{FF2B5EF4-FFF2-40B4-BE49-F238E27FC236}">
                <a16:creationId xmlns:a16="http://schemas.microsoft.com/office/drawing/2014/main" id="{EB791652-581E-452C-B970-B3C48D4A9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11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E47B21-818F-C0FE-69A1-75D435CD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Vervolg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1727" y="351737"/>
            <a:ext cx="1348547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BB2F1D-9E85-D391-C5AA-C886FFDE2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5" y="1992602"/>
            <a:ext cx="10091056" cy="4221931"/>
          </a:xfrm>
        </p:spPr>
        <p:txBody>
          <a:bodyPr>
            <a:normAutofit/>
          </a:bodyPr>
          <a:lstStyle/>
          <a:p>
            <a:r>
              <a:rPr lang="nl-NL" dirty="0"/>
              <a:t>Pte wil dochters graag nog een keer zien, wordt onmogelijk gemaakt door instanties ondanks uitleg van korte levensverwachting. </a:t>
            </a:r>
          </a:p>
          <a:p>
            <a:r>
              <a:rPr lang="nl-NL" dirty="0"/>
              <a:t>In de avond forse benauwdheidsaanval, vraagt om oramorph.</a:t>
            </a:r>
          </a:p>
          <a:p>
            <a:r>
              <a:rPr lang="nl-NL" dirty="0"/>
              <a:t>Begeleider gaat overleggen met supervisor (15 minuten).</a:t>
            </a:r>
          </a:p>
          <a:p>
            <a:r>
              <a:rPr lang="nl-NL" dirty="0"/>
              <a:t>Besloten geen oramorph te geven ‘anders gaat ze steeds meer vragen, ze is opiaat verslaafd’.</a:t>
            </a:r>
          </a:p>
          <a:p>
            <a:r>
              <a:rPr lang="nl-NL" dirty="0"/>
              <a:t>Pte overlijdt een half uur later in ernstig benauwde situatie…</a:t>
            </a:r>
          </a:p>
        </p:txBody>
      </p:sp>
    </p:spTree>
    <p:extLst>
      <p:ext uri="{BB962C8B-B14F-4D97-AF65-F5344CB8AC3E}">
        <p14:creationId xmlns:p14="http://schemas.microsoft.com/office/powerpoint/2010/main" val="1247805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1F3466-EB6D-412E-823F-285CEAC0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4200" dirty="0">
                <a:solidFill>
                  <a:srgbClr val="FFFFFF"/>
                </a:solidFill>
              </a:rPr>
              <a:t>Dilemma palliatieve zorg en verslaving: </a:t>
            </a:r>
            <a:br>
              <a:rPr lang="nl-NL" sz="4200" dirty="0">
                <a:solidFill>
                  <a:srgbClr val="FFFFFF"/>
                </a:solidFill>
              </a:rPr>
            </a:br>
            <a:r>
              <a:rPr lang="nl-NL" sz="4200" dirty="0">
                <a:solidFill>
                  <a:srgbClr val="FFFFFF"/>
                </a:solidFill>
              </a:rPr>
              <a:t>Afhankelijkheid en autonomie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7B6679-8F98-4CF7-A031-7342B0DE4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Voorheen grote mate van autonomie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Moeite met vragen van hulp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Dak/thuisloosheid en autonomie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Wantrouwen jegens maatschappij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Communicatie soms lastig (persoonlijkheidsstoornis, ASS, PTSS)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Moeite met berusting en overgave</a:t>
            </a:r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593297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CDFF6F-DCF7-44BC-B7F0-ADDDDC20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4200" dirty="0">
                <a:solidFill>
                  <a:srgbClr val="FFFFFF"/>
                </a:solidFill>
              </a:rPr>
              <a:t>Dilemma palliatieve zorg en verslaving:</a:t>
            </a:r>
            <a:br>
              <a:rPr lang="nl-NL" sz="4200" dirty="0">
                <a:solidFill>
                  <a:srgbClr val="FFFFFF"/>
                </a:solidFill>
              </a:rPr>
            </a:br>
            <a:r>
              <a:rPr lang="nl-NL" sz="4200" dirty="0">
                <a:solidFill>
                  <a:srgbClr val="FFFFFF"/>
                </a:solidFill>
              </a:rPr>
              <a:t>WAAR? WIE?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125DB-5296-4B45-99C7-EE39CA2EF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Patiënten in verslavingszorg nu al vaak van ene instantie naar andere.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Vaak geen veilige plek thuis, slechte hygiëne.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GGZ instelling en verslavingszorg niet ingericht op palliatieve of terminale zorg.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Vaak geen mogelijkheid in regulier hospice.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Belang van hospice of expertise team met verstand van palliatieve zorg, verslaving en psychiatrie.</a:t>
            </a:r>
          </a:p>
        </p:txBody>
      </p:sp>
    </p:spTree>
    <p:extLst>
      <p:ext uri="{BB962C8B-B14F-4D97-AF65-F5344CB8AC3E}">
        <p14:creationId xmlns:p14="http://schemas.microsoft.com/office/powerpoint/2010/main" val="1499982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3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0FD0B6-95A0-4DE1-812C-06683C00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‘Face of care’ versus ‘place of care’…</a:t>
            </a:r>
          </a:p>
        </p:txBody>
      </p:sp>
      <p:pic>
        <p:nvPicPr>
          <p:cNvPr id="4" name="Tijdelijke aanduiding voor inhoud 3" descr="Afbeelding met tekst&#10;&#10;Automatisch gegenereerde beschrijving">
            <a:extLst>
              <a:ext uri="{FF2B5EF4-FFF2-40B4-BE49-F238E27FC236}">
                <a16:creationId xmlns:a16="http://schemas.microsoft.com/office/drawing/2014/main" id="{098794A6-9115-423A-8439-EB8D065A8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50" y="2008641"/>
            <a:ext cx="6839410" cy="299224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1744D9E-1437-4148-938B-54DE524F9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56" y="2597758"/>
            <a:ext cx="5723684" cy="2338106"/>
          </a:xfrm>
          <a:prstGeom prst="rect">
            <a:avLst/>
          </a:prstGeom>
        </p:spPr>
      </p:pic>
      <p:sp>
        <p:nvSpPr>
          <p:cNvPr id="30" name="Freeform: Shape 25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3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494436-85D1-466D-9146-64648D7E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nl-NL" sz="4200" dirty="0">
                <a:solidFill>
                  <a:srgbClr val="FFFFFF"/>
                </a:solidFill>
              </a:rPr>
              <a:t>Dilemma palliatieve zorg en verslaving:</a:t>
            </a:r>
            <a:br>
              <a:rPr lang="nl-NL" sz="4200" dirty="0">
                <a:solidFill>
                  <a:srgbClr val="FFFFFF"/>
                </a:solidFill>
              </a:rPr>
            </a:br>
            <a:r>
              <a:rPr lang="nl-NL" sz="4200" dirty="0">
                <a:solidFill>
                  <a:srgbClr val="FFFFFF"/>
                </a:solidFill>
              </a:rPr>
              <a:t>co morbiditeit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65E965-C84A-44BF-94B7-6D1EF846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06400"/>
            <a:ext cx="5254754" cy="61874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Langdurig ongezonde leefstijl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Roken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Slechte zelfzorg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Huisvestingsproblemen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Minder geld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Medicatiegebruik door psychiatrische problemen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Longproblemen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Huidafwijkingen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Cardiovasculaire complicaties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Metabool syndroom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Infecties </a:t>
            </a:r>
          </a:p>
        </p:txBody>
      </p:sp>
    </p:spTree>
    <p:extLst>
      <p:ext uri="{BB962C8B-B14F-4D97-AF65-F5344CB8AC3E}">
        <p14:creationId xmlns:p14="http://schemas.microsoft.com/office/powerpoint/2010/main" val="3695455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78" name="Titel 1">
            <a:extLst>
              <a:ext uri="{FF2B5EF4-FFF2-40B4-BE49-F238E27FC236}">
                <a16:creationId xmlns:a16="http://schemas.microsoft.com/office/drawing/2014/main" id="{32711781-51DB-4C83-B223-19E7D9C7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altLang="nl-NL" sz="5400" dirty="0"/>
              <a:t>Casus 3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79" name="Tijdelijke aanduiding voor inhoud 2">
            <a:extLst>
              <a:ext uri="{FF2B5EF4-FFF2-40B4-BE49-F238E27FC236}">
                <a16:creationId xmlns:a16="http://schemas.microsoft.com/office/drawing/2014/main" id="{E4120226-C3FF-4ADD-8253-83A91A84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Man, 58 jaar met ernstige alcoholafhankelijkheid en bijbehorende somatische complicaties. 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Al 20 jaar bekend binnen verslavingszorg, eerdere behandelingen geen effect. 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Hij wil geen behandelingen meer en wil doordrinken. 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Hoe nu verder?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nl-NL" altLang="nl-NL" sz="2200" dirty="0"/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Vragen:</a:t>
            </a:r>
          </a:p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altLang="nl-NL" sz="2200" dirty="0"/>
              <a:t>Kun je achter zijn wens staan? Is dwangbehandeling een optie?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DAC7D9-F955-6AA0-7793-62675114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998200" cy="1749325"/>
          </a:xfrm>
        </p:spPr>
        <p:txBody>
          <a:bodyPr>
            <a:normAutofit/>
          </a:bodyPr>
          <a:lstStyle/>
          <a:p>
            <a:r>
              <a:rPr lang="nl-NL" sz="2900" dirty="0"/>
              <a:t>Een ernstige verslaving is een criterium voor wilsonbekwaamheid t.a.v. euthanasieverzoek of verzoek behandelbeperkingen.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CEC0496-4F34-08C9-2FDC-6EC84F31C0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46480" y="2526982"/>
          <a:ext cx="8361680" cy="349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891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B8AEC5-07D7-42CB-B9D4-03AB8A60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4200" dirty="0">
                <a:solidFill>
                  <a:srgbClr val="FFFFFF"/>
                </a:solidFill>
              </a:rPr>
              <a:t>Dilemma palliatieve zorg en verslaving:</a:t>
            </a:r>
            <a:br>
              <a:rPr lang="nl-NL" sz="4200" dirty="0">
                <a:solidFill>
                  <a:srgbClr val="FFFFFF"/>
                </a:solidFill>
              </a:rPr>
            </a:br>
            <a:r>
              <a:rPr lang="nl-NL" sz="4200" dirty="0">
                <a:solidFill>
                  <a:srgbClr val="FFFFFF"/>
                </a:solidFill>
              </a:rPr>
              <a:t>vermindering cognitieve functies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5EBBBA-2F5C-41C5-9585-2D23E0AE1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nl-NL" sz="2200" dirty="0"/>
              <a:t>Allerlei oorzaken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Wilsonbekwaamheid: onder invloed van middelen/met een verslaving wilsbekwaam?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Aantasting brein door alcohol/drugs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Vaak geen familie meer in beeld die beslissingen voor patiënt wil nemen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Moreel beraad nodig </a:t>
            </a:r>
          </a:p>
        </p:txBody>
      </p:sp>
    </p:spTree>
    <p:extLst>
      <p:ext uri="{BB962C8B-B14F-4D97-AF65-F5344CB8AC3E}">
        <p14:creationId xmlns:p14="http://schemas.microsoft.com/office/powerpoint/2010/main" val="360691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3E4FE-6514-44F3-A7E9-623A47F0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pPr algn="ctr"/>
            <a:r>
              <a:rPr lang="nl-NL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Saskia Buijs </a:t>
            </a:r>
          </a:p>
        </p:txBody>
      </p:sp>
      <p:graphicFrame>
        <p:nvGraphicFramePr>
          <p:cNvPr id="18" name="Tijdelijke aanduiding voor inhoud 2">
            <a:extLst>
              <a:ext uri="{FF2B5EF4-FFF2-40B4-BE49-F238E27FC236}">
                <a16:creationId xmlns:a16="http://schemas.microsoft.com/office/drawing/2014/main" id="{2BA13A94-7790-4276-A6D5-1D6A1A6A6D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106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06E046-468B-11BF-A286-8DE2FDAC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000" dirty="0"/>
              <a:t>Valkuilen wilsbekwaamheid beoordelen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6E5F8A-5253-56DA-8789-82A9B59F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Attributiefouten en vooroordelen (bv al pt weigert = wilsonbekwaam, als pt toestemt = wilsbekwaam).</a:t>
            </a:r>
          </a:p>
          <a:p>
            <a:r>
              <a:rPr lang="nl-NL" dirty="0"/>
              <a:t>Self serving bias: wat ik als hulpverlener voorstel is goed, als pt afwijst is het zijn eigen schuld als het niet goed gaat.</a:t>
            </a:r>
          </a:p>
          <a:p>
            <a:r>
              <a:rPr lang="nl-NL" dirty="0"/>
              <a:t>Confirmation bias: zoeken naar bevestiging van wilsonbekwaamheid i.p.v. tegenovergestelde.</a:t>
            </a:r>
          </a:p>
          <a:p>
            <a:r>
              <a:rPr lang="nl-NL" dirty="0"/>
              <a:t>Stigmatisering: kan actuele beoordeling in de weg staan.</a:t>
            </a:r>
          </a:p>
          <a:p>
            <a:r>
              <a:rPr lang="nl-NL" dirty="0"/>
              <a:t>Verschil onwetendheid en onbekwaamheid: juist info gegeven?</a:t>
            </a:r>
          </a:p>
          <a:p>
            <a:r>
              <a:rPr lang="nl-NL" dirty="0"/>
              <a:t>Misleidende empathie.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8878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D1FDB7-3624-4281-A769-B388D916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 fontScale="90000"/>
          </a:bodyPr>
          <a:lstStyle/>
          <a:p>
            <a:r>
              <a:rPr lang="nl-NL" sz="4200" dirty="0">
                <a:solidFill>
                  <a:srgbClr val="FFFFFF"/>
                </a:solidFill>
              </a:rPr>
              <a:t>Dilemma palliatieve zorg en verslaving:</a:t>
            </a:r>
            <a:br>
              <a:rPr lang="nl-NL" sz="4200" dirty="0">
                <a:solidFill>
                  <a:srgbClr val="FFFFFF"/>
                </a:solidFill>
              </a:rPr>
            </a:br>
            <a:r>
              <a:rPr lang="nl-NL" sz="4200" dirty="0">
                <a:solidFill>
                  <a:srgbClr val="FFFFFF"/>
                </a:solidFill>
              </a:rPr>
              <a:t>schuldgevoelens en existentiële vragen.</a:t>
            </a:r>
            <a:br>
              <a:rPr lang="nl-NL" sz="4200" dirty="0">
                <a:solidFill>
                  <a:srgbClr val="FFFFFF"/>
                </a:solidFill>
              </a:rPr>
            </a:br>
            <a:r>
              <a:rPr lang="nl-NL" sz="4200" dirty="0">
                <a:solidFill>
                  <a:srgbClr val="FFFFFF"/>
                </a:solidFill>
              </a:rPr>
              <a:t>Grote rol voor geestelijk verzorger.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3B5CA2-F664-4C5F-B8DA-6B105BFA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8240"/>
            <a:ext cx="10515600" cy="4206240"/>
          </a:xfrm>
        </p:spPr>
        <p:txBody>
          <a:bodyPr>
            <a:normAutofit/>
          </a:bodyPr>
          <a:lstStyle/>
          <a:p>
            <a:r>
              <a:rPr lang="nl-NL" sz="2000" dirty="0"/>
              <a:t>Meer dan gemiddeld verlieservaringen</a:t>
            </a:r>
          </a:p>
          <a:p>
            <a:r>
              <a:rPr lang="nl-NL" sz="2000" dirty="0"/>
              <a:t>Relaties beschadigd door gebruik</a:t>
            </a:r>
          </a:p>
          <a:p>
            <a:r>
              <a:rPr lang="nl-NL" sz="2000" dirty="0"/>
              <a:t>Beperkt netwerk</a:t>
            </a:r>
          </a:p>
          <a:p>
            <a:r>
              <a:rPr lang="nl-NL" sz="2000" dirty="0"/>
              <a:t>Weinig contact met familie</a:t>
            </a:r>
          </a:p>
          <a:p>
            <a:r>
              <a:rPr lang="nl-NL" sz="2000" dirty="0"/>
              <a:t>Geen werk, dagbesteding</a:t>
            </a:r>
          </a:p>
          <a:p>
            <a:r>
              <a:rPr lang="nl-NL" sz="2000" dirty="0"/>
              <a:t>Schuldgevoelens</a:t>
            </a:r>
          </a:p>
          <a:p>
            <a:r>
              <a:rPr lang="nl-NL" sz="2000" dirty="0"/>
              <a:t>Spijtgevoelens</a:t>
            </a:r>
          </a:p>
          <a:p>
            <a:r>
              <a:rPr lang="nl-NL" sz="2000" dirty="0"/>
              <a:t>“Als ik morgen niet meer wakker word is dat prima” niet hetzelfde als actieve doodwens: geeft machteloosheid weer</a:t>
            </a:r>
          </a:p>
          <a:p>
            <a:r>
              <a:rPr lang="nl-NL" sz="2000" dirty="0"/>
              <a:t>Stigma’s door zorgverleners en maatschappij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373808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938" name="Titel 1">
            <a:extLst>
              <a:ext uri="{FF2B5EF4-FFF2-40B4-BE49-F238E27FC236}">
                <a16:creationId xmlns:a16="http://schemas.microsoft.com/office/drawing/2014/main" id="{4246DDBC-D12B-45D9-82FC-C7CB07D2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525" y="150848"/>
            <a:ext cx="5705475" cy="1324340"/>
          </a:xfrm>
        </p:spPr>
        <p:txBody>
          <a:bodyPr anchor="b">
            <a:normAutofit/>
          </a:bodyPr>
          <a:lstStyle/>
          <a:p>
            <a:r>
              <a:rPr lang="nl-NL" altLang="nl-NL" sz="2800" dirty="0"/>
              <a:t>Innerlijke ruimte – ars moriendi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9940" name="Afbeelding 3">
            <a:extLst>
              <a:ext uri="{FF2B5EF4-FFF2-40B4-BE49-F238E27FC236}">
                <a16:creationId xmlns:a16="http://schemas.microsoft.com/office/drawing/2014/main" id="{7ED0BD79-1620-4F83-9A11-62ABE52B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364" y="882006"/>
            <a:ext cx="5247068" cy="509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52A694CB-4268-4E22-8400-0EABE187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879" y="2403743"/>
            <a:ext cx="4093878" cy="352174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nl-NL" altLang="nl-NL" dirty="0"/>
              <a:t>5 spanningsvelden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nl-NL" altLang="nl-NL" dirty="0"/>
              <a:t>in beleving van patiënt.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nl-NL" altLang="nl-NL" dirty="0"/>
          </a:p>
          <a:p>
            <a:pPr marL="0" indent="0">
              <a:buFont typeface="Wingdings 3" panose="05040102010807070707" pitchFamily="18" charset="2"/>
              <a:buNone/>
            </a:pPr>
            <a:endParaRPr lang="nl-NL" altLang="nl-NL" dirty="0"/>
          </a:p>
          <a:p>
            <a:pPr marL="0" indent="0">
              <a:buFont typeface="Wingdings 3" panose="05040102010807070707" pitchFamily="18" charset="2"/>
              <a:buNone/>
            </a:pPr>
            <a:endParaRPr lang="nl-NL" altLang="nl-NL" dirty="0"/>
          </a:p>
          <a:p>
            <a:pPr marL="0" indent="0">
              <a:buFont typeface="Wingdings 3" panose="05040102010807070707" pitchFamily="18" charset="2"/>
              <a:buNone/>
            </a:pPr>
            <a:endParaRPr lang="nl-NL" altLang="nl-NL" dirty="0"/>
          </a:p>
          <a:p>
            <a:pPr marL="0" indent="0">
              <a:buFont typeface="Wingdings 3" panose="05040102010807070707" pitchFamily="18" charset="2"/>
              <a:buNone/>
            </a:pPr>
            <a:endParaRPr lang="nl-NL" altLang="nl-NL" dirty="0"/>
          </a:p>
          <a:p>
            <a:pPr marL="0" indent="0">
              <a:buFont typeface="Wingdings 3" panose="05040102010807070707" pitchFamily="18" charset="2"/>
              <a:buNone/>
            </a:pPr>
            <a:endParaRPr lang="nl-NL" altLang="nl-NL" dirty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nl-NL" altLang="nl-NL" dirty="0"/>
              <a:t>Carlo Leget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6A3ABB-BFF4-4781-8CE5-A0310784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Ruimte voor vragen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92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ugs - WUR">
            <a:extLst>
              <a:ext uri="{FF2B5EF4-FFF2-40B4-BE49-F238E27FC236}">
                <a16:creationId xmlns:a16="http://schemas.microsoft.com/office/drawing/2014/main" id="{0E1C6CCC-483F-4C00-BEAF-45F4744A6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7" b="104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CCD43-EE79-4EBD-AF0D-FEEDD9E1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nl-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Verslavingsanamnese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1105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CE2DB-5525-4211-95CC-044851BF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000" dirty="0"/>
              <a:t>Tip: gedetailleerde verslavingsanamnese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520DFD-547A-4B89-BFDF-717CFD769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Geen schroom (schaamte zit meestal bij zorgverlener, niet bij patiënt).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Per middel expliciet uitvragen: hoe vaak, hoe veel. Er worden vaak middelen gebruikt die niet spontaan genoemd worden.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Navragen: medicijnen van andere mensen/illegale circuit?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Nicotine gebruik.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Functie van gebruik navragen.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Stel jezelf de vraag of het nodig is in deze fase van het leven te stoppen met alcohol e/o drugs.</a:t>
            </a:r>
          </a:p>
        </p:txBody>
      </p:sp>
    </p:spTree>
    <p:extLst>
      <p:ext uri="{BB962C8B-B14F-4D97-AF65-F5344CB8AC3E}">
        <p14:creationId xmlns:p14="http://schemas.microsoft.com/office/powerpoint/2010/main" val="3785852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77CD56-6ECA-47D3-94BE-E3E6FAB1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Veel voorkomende klachten 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D0911F-2EB5-480A-9B0A-E3E736D10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Slaapstoornissen: meer dan gemiddeld bij verslaving.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Pijn: hou rekening met chronisch methadon/buprenorfine/heroïne en misbruik van bv oxycodon/fentanyl.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Gastro-intestinale obstructie bij chronisch opioïd gebruik.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Verwardheid: delier, psychose tgv onttrekking/overdosering.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Angst: stoppen met middelen kan veel angst en somberheid geven, zowel de uppers (cocaïne) als downers (THC, GHB, benzo’s). Kan langer aanhouden dan lichamelijke ontwenning.</a:t>
            </a:r>
          </a:p>
        </p:txBody>
      </p:sp>
    </p:spTree>
    <p:extLst>
      <p:ext uri="{BB962C8B-B14F-4D97-AF65-F5344CB8AC3E}">
        <p14:creationId xmlns:p14="http://schemas.microsoft.com/office/powerpoint/2010/main" val="1652127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77B9A4-7C87-4F1D-9E18-5C93C932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Vervolg veel voorkomende klachten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F3F868-699E-408E-8D94-EE074C8B4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NL" sz="2200" dirty="0"/>
              <a:t>Leverfunctiestoornissen/hepatitis (medicatie voorschrijven rekening houden)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SOA/HIV, vooral bij iv drugsgebruik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Dyspnoe/COPD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Seksuele dysfunctie (methadon, heroïne, alcohol)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Neurologische complicaties t.g.v. middelengebruik </a:t>
            </a:r>
          </a:p>
        </p:txBody>
      </p:sp>
    </p:spTree>
    <p:extLst>
      <p:ext uri="{BB962C8B-B14F-4D97-AF65-F5344CB8AC3E}">
        <p14:creationId xmlns:p14="http://schemas.microsoft.com/office/powerpoint/2010/main" val="3502744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441DB-3BDF-92C9-5141-ADF85E3B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de meest voorkomende oorzaak </a:t>
            </a:r>
            <a:b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een delier bij iemand met een verslaving?</a:t>
            </a:r>
            <a:endParaRPr lang="nl-NL" sz="36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F519075-D560-1D26-2CA9-7464879A80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590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258CF0-4922-4E27-B72F-1EA69966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Delier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7DBD92-FAD4-4276-B7F7-C53CE11A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NL" sz="2200" dirty="0"/>
              <a:t>Onttrekking: nicotine, benzodiazepine, alcohol, opiaten, GHB, overige drugs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Overdosering: opiaten, GHB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Bijwerking psychiatrische medicatie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Andere somatische oorzaken </a:t>
            </a:r>
          </a:p>
        </p:txBody>
      </p:sp>
    </p:spTree>
    <p:extLst>
      <p:ext uri="{BB962C8B-B14F-4D97-AF65-F5344CB8AC3E}">
        <p14:creationId xmlns:p14="http://schemas.microsoft.com/office/powerpoint/2010/main" val="187029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F3339F-34A5-4153-980E-2544DE36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82" y="697807"/>
            <a:ext cx="3419856" cy="5583148"/>
          </a:xfrm>
        </p:spPr>
        <p:txBody>
          <a:bodyPr anchor="ctr">
            <a:normAutofit/>
          </a:bodyPr>
          <a:lstStyle/>
          <a:p>
            <a:pPr algn="ctr"/>
            <a:r>
              <a:rPr lang="nl-NL" sz="4200" dirty="0"/>
              <a:t>Palliatieve zorg:</a:t>
            </a:r>
            <a:br>
              <a:rPr lang="nl-NL" sz="4200" dirty="0"/>
            </a:br>
            <a:r>
              <a:rPr lang="nl-NL" sz="4200" dirty="0"/>
              <a:t>kanker versus verslaving…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22" name="Picture 2" descr="Eetstoornispatient of verslaafde? - Proud2Live - Proud2bme">
            <a:extLst>
              <a:ext uri="{FF2B5EF4-FFF2-40B4-BE49-F238E27FC236}">
                <a16:creationId xmlns:a16="http://schemas.microsoft.com/office/drawing/2014/main" id="{3418DC0C-3CB6-4073-B681-0EFE28FAA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93" y="697807"/>
            <a:ext cx="5963326" cy="27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In 'Shelter,' homeless find love on the streets">
            <a:extLst>
              <a:ext uri="{FF2B5EF4-FFF2-40B4-BE49-F238E27FC236}">
                <a16:creationId xmlns:a16="http://schemas.microsoft.com/office/drawing/2014/main" id="{EFE7C651-3AD1-42CC-82BD-9B1DA4E75B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56" y="3934685"/>
            <a:ext cx="4195382" cy="27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042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ADE55-A3AD-4172-AA64-E843E292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Depressie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37710-51B1-4FDE-AAEF-50AC8045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NL" sz="2200" dirty="0"/>
              <a:t>Verslavende middel is voor veel mensen vorm van “therapie”, als dit wegvalt doordat iemand in palliatieve fase komt en hier geen aandacht voor is -&gt; onderliggende stoornissen aan oppervlakte.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Psychiater in consult vragen bij twijfel.</a:t>
            </a:r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272369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20CE2F-72B2-428A-AD8B-DC5E77398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Detoxificatie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941B73-8F07-46A7-8441-72CE7BE2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Alcohol: cave onttrekkingsdelier en insulten (behandelen met hoge dosis benzo’s + zo nodig midazolam neusspray). Midazolam neusspray binnen handbereik regelen!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GHB: overleg met verslavingsarts (benzo’s, medicinaal GHB).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Opiaten: COWS.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Nicotine: goede anamnese, start nicotine pleister en andere hulpmiddelen. </a:t>
            </a:r>
          </a:p>
        </p:txBody>
      </p:sp>
    </p:spTree>
    <p:extLst>
      <p:ext uri="{BB962C8B-B14F-4D97-AF65-F5344CB8AC3E}">
        <p14:creationId xmlns:p14="http://schemas.microsoft.com/office/powerpoint/2010/main" val="3601716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306072-65AB-1F35-C089-9742029E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Casus 4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D483B7-1C92-C48E-AB0A-C1558C08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Huisarts belt om advies.</a:t>
            </a:r>
          </a:p>
          <a:p>
            <a:r>
              <a:rPr lang="nl-NL" sz="2200" dirty="0"/>
              <a:t>Man 48 jaar, ernstige stoornis in gebruik van alcohol, 20 EH bier per dag.</a:t>
            </a:r>
          </a:p>
          <a:p>
            <a:r>
              <a:rPr lang="nl-NL" sz="2200" dirty="0"/>
              <a:t>Diagnose gemetastaseerd bronchuscarcinoom.</a:t>
            </a:r>
          </a:p>
          <a:p>
            <a:r>
              <a:rPr lang="nl-NL" sz="2200" dirty="0"/>
              <a:t>Wegens refractaire onrust wens tot start palliatieve sedatie.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Vragen:</a:t>
            </a:r>
          </a:p>
          <a:p>
            <a:pPr>
              <a:buFontTx/>
              <a:buChar char="-"/>
            </a:pPr>
            <a:r>
              <a:rPr lang="nl-NL" sz="2200" dirty="0"/>
              <a:t>Waar moet u rekening mee houden?</a:t>
            </a:r>
          </a:p>
          <a:p>
            <a:pPr>
              <a:buFontTx/>
              <a:buChar char="-"/>
            </a:pPr>
            <a:r>
              <a:rPr lang="nl-NL" sz="2200" dirty="0"/>
              <a:t>Welke complicaties zijn te verwachten?</a:t>
            </a:r>
          </a:p>
          <a:p>
            <a:pPr>
              <a:buFontTx/>
              <a:buChar char="-"/>
            </a:pPr>
            <a:r>
              <a:rPr lang="nl-NL" sz="2200" dirty="0"/>
              <a:t>Welke stappen zou u doorlopen en in welke volgorde?</a:t>
            </a:r>
          </a:p>
        </p:txBody>
      </p:sp>
    </p:spTree>
    <p:extLst>
      <p:ext uri="{BB962C8B-B14F-4D97-AF65-F5344CB8AC3E}">
        <p14:creationId xmlns:p14="http://schemas.microsoft.com/office/powerpoint/2010/main" val="3543372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6B8E19-5ED8-45EA-AB7F-946F8555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Alcohol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C89E24-6D4B-4A4A-B228-6EECD670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07"/>
            <a:ext cx="10515600" cy="4026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Let op: risico op onttrekkingsdelier &amp; insulten.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Beleid: niet wachten op symptomen, maar inzetten op benzo schema.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Alcohol en benzodiazepinen effect op GABA: mogelijk hogere doseringen midazolam nodig bij palliatieve sedatie.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Overweeg eerder inzetten van levomepromazine (Nozinan) naast midazolam.</a:t>
            </a:r>
          </a:p>
          <a:p>
            <a:pPr>
              <a:lnSpc>
                <a:spcPct val="150000"/>
              </a:lnSpc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4001499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ight Triangle 2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19EE69-D8D7-63F2-B37F-217167EC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23275"/>
            <a:ext cx="8074815" cy="1754165"/>
          </a:xfrm>
        </p:spPr>
        <p:txBody>
          <a:bodyPr anchor="ctr">
            <a:normAutofit/>
          </a:bodyPr>
          <a:lstStyle/>
          <a:p>
            <a:r>
              <a:rPr lang="nl-NL" sz="4800" dirty="0"/>
              <a:t>Stappenplan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D4E029-8B23-6E1D-6702-0FB1BF1D1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242268"/>
            <a:ext cx="8074815" cy="3565137"/>
          </a:xfrm>
        </p:spPr>
        <p:txBody>
          <a:bodyPr anchor="t">
            <a:normAutofit fontScale="925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l-NL" sz="2400" dirty="0"/>
              <a:t>Bereken basis dosering diazepam die je zou geven bij detox alcohol (gemiddeld 60 mg p.o.): dit is nodig om acute detoxklachten tegen te gaan (delier, onrust, insult).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l-NL" sz="2400" dirty="0"/>
              <a:t>60 mg diazepam p.o. = 45 mg midazolam p.o = 45 mg midazolam s.c. = 2 mg/uur midazolam s.c. of 6 </a:t>
            </a:r>
            <a:r>
              <a:rPr lang="nl-NL" sz="2400" dirty="0" err="1"/>
              <a:t>dd</a:t>
            </a:r>
            <a:r>
              <a:rPr lang="nl-NL" sz="2400" dirty="0"/>
              <a:t> 7,5 mg midazolam s.c.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l-NL" sz="2400" dirty="0"/>
              <a:t>Daarbij dosis om te sederen optellen (bv 1,5 mg/uur).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33809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9D30E0-6004-9628-189D-AF1BDFE2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962107"/>
            <a:ext cx="8074815" cy="1245685"/>
          </a:xfrm>
        </p:spPr>
        <p:txBody>
          <a:bodyPr anchor="ctr">
            <a:noAutofit/>
          </a:bodyPr>
          <a:lstStyle/>
          <a:p>
            <a:r>
              <a:rPr lang="nl-NL" sz="4800" dirty="0"/>
              <a:t>Praktisch advies </a:t>
            </a:r>
            <a:br>
              <a:rPr lang="nl-NL" sz="4800" dirty="0"/>
            </a:br>
            <a:r>
              <a:rPr lang="nl-NL" sz="4800" dirty="0"/>
              <a:t>sedatie &amp; fors alcoholgebruik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BDEBBEBE-2A18-4C4C-C4A4-8284D7CD9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387601"/>
            <a:ext cx="8696960" cy="3686628"/>
          </a:xfrm>
        </p:spPr>
        <p:txBody>
          <a:bodyPr anchor="t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midazolam bolus 10 mg, daarna pomp op minimaal 3,5 mg per uur (1,5 + 2 mg).</a:t>
            </a:r>
          </a:p>
          <a:p>
            <a:pPr marL="228600" marR="0" lvl="0" indent="-2286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Laagdrempelig bolus 10 mg midazolam na 2 uur </a:t>
            </a:r>
          </a:p>
          <a:p>
            <a:pPr marL="228600" marR="0" lvl="0" indent="-2286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400" dirty="0">
                <a:latin typeface="Calibri" panose="020F0502020204030204"/>
              </a:rPr>
              <a:t>Laagdrempelig bolus 10 mg midazolam na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uur en pomp 50 % ophogen, z.n. herhalen.</a:t>
            </a:r>
          </a:p>
          <a:p>
            <a:pPr marL="228600" marR="0" lvl="0" indent="-2286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Laagdrempelig</a:t>
            </a:r>
            <a:r>
              <a:rPr lang="nl-NL" sz="2400" dirty="0">
                <a:latin typeface="Calibri" panose="020F0502020204030204"/>
              </a:rPr>
              <a:t>: +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levomepromazine bolus 50 mg (en later 2 dd 25 mg).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58724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6A3ABB-BFF4-4781-8CE5-A0310784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Ruimte voor vragen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70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65C90F-5C8D-C517-DF6F-ACAE61A8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/>
              <a:t>Casus 5 </a:t>
            </a: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443C5-D5B1-DFE2-5205-52AD943DA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l-NL" sz="2200" dirty="0"/>
              <a:t>Man, 53 jaar </a:t>
            </a:r>
          </a:p>
          <a:p>
            <a:r>
              <a:rPr lang="nl-NL" sz="2200" dirty="0"/>
              <a:t>Voorgeschiedenis: HNP L4-L5 met chronische pijnklachten na diverse operaties.</a:t>
            </a:r>
          </a:p>
          <a:p>
            <a:r>
              <a:rPr lang="nl-NL" sz="2200" dirty="0"/>
              <a:t>Recent diagnose T2N1M1 maagcarcinoom (geen curatieve opties).</a:t>
            </a:r>
          </a:p>
          <a:p>
            <a:r>
              <a:rPr lang="nl-NL" sz="2200" dirty="0"/>
              <a:t>Medicatie voor rugpijn: oxycodon 2 dd 40 mg langwerkend en zo nodig 6 dd 10 mg kortwerkend.</a:t>
            </a:r>
          </a:p>
          <a:p>
            <a:r>
              <a:rPr lang="nl-NL" sz="2200" dirty="0"/>
              <a:t>Veel angsten en krijgt nu ook pijn t.h.v. tumor in maag, vraagt om pijnstilling.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Wat is je advies m.b.t. pijnstilling en waarom?</a:t>
            </a:r>
          </a:p>
          <a:p>
            <a:endParaRPr lang="nl-NL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9D8211-9933-7EFA-5FBC-CF26A1F82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0" r="3133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500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A158F4-8790-032A-0145-6E544313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Chronische opioïde medicatie (op recept)</a:t>
            </a:r>
          </a:p>
        </p:txBody>
      </p:sp>
      <p:pic>
        <p:nvPicPr>
          <p:cNvPr id="13" name="Picture 4" descr="Close-up van ongeopende blisterverpakkingen voor pillen">
            <a:extLst>
              <a:ext uri="{FF2B5EF4-FFF2-40B4-BE49-F238E27FC236}">
                <a16:creationId xmlns:a16="http://schemas.microsoft.com/office/drawing/2014/main" id="{F7FFB9BF-4DA1-9EFC-9988-9A78AC95A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0" r="2464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CE8687-6805-3E8A-C2B4-FB4827CE3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0" y="2800096"/>
            <a:ext cx="7030720" cy="4039616"/>
          </a:xfrm>
        </p:spPr>
        <p:txBody>
          <a:bodyPr>
            <a:normAutofit/>
          </a:bodyPr>
          <a:lstStyle/>
          <a:p>
            <a:r>
              <a:rPr lang="nl-NL" sz="2400" dirty="0"/>
              <a:t>Ontwenningsklachten opiaten: </a:t>
            </a:r>
            <a:r>
              <a:rPr lang="nl-NL" sz="2400" u="sng" dirty="0"/>
              <a:t>pijn</a:t>
            </a:r>
            <a:r>
              <a:rPr lang="nl-NL" sz="2400" dirty="0"/>
              <a:t> en angst.</a:t>
            </a:r>
          </a:p>
          <a:p>
            <a:r>
              <a:rPr lang="nl-NL" sz="2400" dirty="0"/>
              <a:t>Onderliggend anatomisch substraat vaak verdwenen.</a:t>
            </a:r>
          </a:p>
          <a:p>
            <a:r>
              <a:rPr lang="nl-NL" sz="2400" dirty="0"/>
              <a:t>Afhankelijkheid is grootste probleem.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Inzicht in pijn is belangrijk, educatie programma noodzakelijk.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Omzetten methadon of buprenorfine. </a:t>
            </a:r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763105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C071D9-1E82-650E-9007-B9C869EA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dirty="0"/>
              <a:t>Ontwenningsklachten opiaten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6A80E8-8451-2BD0-6554-71733FF2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nl-NL" sz="2300" dirty="0"/>
              <a:t>Pijnlijke spieren, gewrichten en botten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Angst/prikkelbaarheid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Griepachtige klachten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Kippenvel/rillingen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Braken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Diarree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Traanogen/loopneus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Slaapstoornissen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Rusteloosheid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Gapen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Verwijde pupillen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Tremoren</a:t>
            </a:r>
          </a:p>
          <a:p>
            <a:pPr>
              <a:lnSpc>
                <a:spcPct val="100000"/>
              </a:lnSpc>
            </a:pPr>
            <a:r>
              <a:rPr lang="nl-NL" sz="2300" dirty="0"/>
              <a:t>Tachycardie </a:t>
            </a:r>
          </a:p>
          <a:p>
            <a:endParaRPr lang="nl-NL" sz="1100" dirty="0"/>
          </a:p>
          <a:p>
            <a:endParaRPr lang="nl-NL" sz="1100" dirty="0"/>
          </a:p>
        </p:txBody>
      </p:sp>
      <p:pic>
        <p:nvPicPr>
          <p:cNvPr id="18" name="Picture 4" descr="Kleurrijke pillen gestapeld om een staafdiagram te maken">
            <a:extLst>
              <a:ext uri="{FF2B5EF4-FFF2-40B4-BE49-F238E27FC236}">
                <a16:creationId xmlns:a16="http://schemas.microsoft.com/office/drawing/2014/main" id="{8863F952-63AD-BAEC-6162-3FE478BF1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0" r="1057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778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806" name="Rectangle 191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3D4415-D174-4AFA-A931-D798FB69C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6600" dirty="0"/>
              <a:t>Uitdaging…</a:t>
            </a:r>
          </a:p>
        </p:txBody>
      </p:sp>
      <p:sp>
        <p:nvSpPr>
          <p:cNvPr id="76807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3BA847-9BF7-469B-90BB-3761103C6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endParaRPr lang="nl-NL" sz="2200" dirty="0"/>
          </a:p>
          <a:p>
            <a:r>
              <a:rPr lang="nl-NL" sz="2400" dirty="0"/>
              <a:t>Palliatieve zorg: weinig kennis van verslaving.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Verslavingszorg: weinig kennis palliatieve zorg. </a:t>
            </a:r>
            <a:endParaRPr lang="nl-NL" sz="2200" dirty="0"/>
          </a:p>
        </p:txBody>
      </p:sp>
      <p:pic>
        <p:nvPicPr>
          <p:cNvPr id="76804" name="Picture 4" descr="Broken Bridge Stock Illustrations – 863 Broken Bridge Stock Illustrations,  Vectors &amp; Clipart - Dreamstime">
            <a:extLst>
              <a:ext uri="{FF2B5EF4-FFF2-40B4-BE49-F238E27FC236}">
                <a16:creationId xmlns:a16="http://schemas.microsoft.com/office/drawing/2014/main" id="{E675840F-1D23-449C-96E8-7508087B7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16109" b="-1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E4AC2BF-65FB-4389-9308-8EB9CE863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3" r="2" b="2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4373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E55812-CB4D-4BFF-98D4-CB35EE82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Opioïden op recept </a:t>
            </a:r>
            <a:br>
              <a:rPr lang="nl-NL" sz="5400" dirty="0"/>
            </a:br>
            <a:r>
              <a:rPr lang="nl-NL" sz="5400" dirty="0"/>
              <a:t>(of niet) </a:t>
            </a:r>
          </a:p>
        </p:txBody>
      </p:sp>
      <p:sp>
        <p:nvSpPr>
          <p:cNvPr id="19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33F1E1-9A60-404C-B702-9C091179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2621819"/>
            <a:ext cx="6894576" cy="39069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Overleg met verslavingsarts!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Voorkeur: omzetting naar gereguleerde afgifte/langwerkend.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Prognose &gt; 6 maanden &amp; dosis-escalatie: overweeg omzetting naar methadon of buprenorfine.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Vraag altijd naar gebruik medicatie via dark web/zwarte markt! 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5124" name="Picture 4" descr="Uitleg van deep en dark WEB - Error Tools">
            <a:extLst>
              <a:ext uri="{FF2B5EF4-FFF2-40B4-BE49-F238E27FC236}">
                <a16:creationId xmlns:a16="http://schemas.microsoft.com/office/drawing/2014/main" id="{0E741CAF-0965-460E-8384-B44FCD571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2" r="-2" b="3747"/>
          <a:stretch/>
        </p:blipFill>
        <p:spPr bwMode="auto">
          <a:xfrm>
            <a:off x="7864399" y="329183"/>
            <a:ext cx="4013098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er overdoses met verslavende pijnstiller oxycodon - NRC">
            <a:extLst>
              <a:ext uri="{FF2B5EF4-FFF2-40B4-BE49-F238E27FC236}">
                <a16:creationId xmlns:a16="http://schemas.microsoft.com/office/drawing/2014/main" id="{527CD5AB-DD07-4B49-8BA7-F6668F123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4" r="23583" b="2"/>
          <a:stretch/>
        </p:blipFill>
        <p:spPr bwMode="auto">
          <a:xfrm>
            <a:off x="8731386" y="4079193"/>
            <a:ext cx="2260835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588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4CF53-F0A1-4A49-B2F0-B32351A3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nl-NL" sz="3600" dirty="0"/>
              <a:t>Pijnprogramma Novadic-Kentron: </a:t>
            </a:r>
            <a:br>
              <a:rPr lang="nl-NL" sz="3600" dirty="0"/>
            </a:br>
            <a:r>
              <a:rPr lang="nl-NL" sz="3600" dirty="0"/>
              <a:t>geïntegreerde behandeling van pijn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E10A980-303D-4A14-A23A-17EB53E2A6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70223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1F8C35-34AC-4D88-8F5A-BD1BFA1F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Omzetting morfine naar methadon </a:t>
            </a:r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B5440A-F4C0-451E-8DEE-3DA1A10E7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Tot 90 mg morfine oraal 		= delen door 4 	= mg methadon oraal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90 – 300 mg morfine oraal 		= delen door 6	= mg methadon oraal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&gt; 300 mg morfine oraal 			= delen door 8 	= mg methadon oraal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200" dirty="0"/>
              <a:t>Nooit in 1 keer deze dosis geven, overleg met verslavingsarts of pijnteam.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200" dirty="0"/>
              <a:t>Algemeen advies: start met 10-15 % berekende dagdosis, herhaal per uur tot maximum dosis. Start nooit hoger dan 30 mg per dag!</a:t>
            </a:r>
          </a:p>
        </p:txBody>
      </p:sp>
    </p:spTree>
    <p:extLst>
      <p:ext uri="{BB962C8B-B14F-4D97-AF65-F5344CB8AC3E}">
        <p14:creationId xmlns:p14="http://schemas.microsoft.com/office/powerpoint/2010/main" val="14065108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C4138B-EF74-49DA-A163-135D98C1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Waarom methadon bij pijn?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5814CC-49E2-4CF1-975B-D9330281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Minder hyperalgesie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Minder tolerantie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Geen actieve metabolieten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Geen dosisaanpassing bij nierfunctiestoornissen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Effectiever bij neuropathische pijn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Is rotatie alternatief bij bijwerkingen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Lange werkingsduur</a:t>
            </a:r>
          </a:p>
        </p:txBody>
      </p:sp>
    </p:spTree>
    <p:extLst>
      <p:ext uri="{BB962C8B-B14F-4D97-AF65-F5344CB8AC3E}">
        <p14:creationId xmlns:p14="http://schemas.microsoft.com/office/powerpoint/2010/main" val="5525749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88A1E0-AD4F-42A4-8DE9-866FB4F5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Methadon als pijnstiller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360B9E-252A-498B-8853-7CCA0229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5364"/>
            <a:ext cx="10515600" cy="3590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Opioïde werking en NMDA-receptor-blokker (neuropathische pijn)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Kan in lage dosering naast andere opioïden (bv 1-2 dd 5 mg)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Bij pijnbestrijding vaak 2-3 dd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Risico op stapeling</a:t>
            </a:r>
          </a:p>
        </p:txBody>
      </p:sp>
      <p:pic>
        <p:nvPicPr>
          <p:cNvPr id="1026" name="Picture 2" descr="2-Minute Neuroscience: Methadone - YouTube">
            <a:extLst>
              <a:ext uri="{FF2B5EF4-FFF2-40B4-BE49-F238E27FC236}">
                <a16:creationId xmlns:a16="http://schemas.microsoft.com/office/drawing/2014/main" id="{1F8A91C8-FE3F-433E-9D73-B22424B9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1895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379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B5181C-37C5-4726-9BB2-0C69EB25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dirty="0"/>
              <a:t>Waarom géén methadon?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E859E7-26AA-4B7B-BEC0-6141081F9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nl-NL" sz="2200" dirty="0"/>
              <a:t>QT-tijd verlenging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Stapeling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Angst voor overdosering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Onbekendheid met methadon</a:t>
            </a:r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4216164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B255B4-5F9A-466B-B368-A53DC57C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Indicatie</a:t>
            </a: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l-NL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adjuvans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methadon in </a:t>
            </a:r>
            <a:r>
              <a:rPr lang="nl-NL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palliatieve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zorg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Tijdelijke aanduiding voor inhoud 2">
            <a:extLst>
              <a:ext uri="{FF2B5EF4-FFF2-40B4-BE49-F238E27FC236}">
                <a16:creationId xmlns:a16="http://schemas.microsoft.com/office/drawing/2014/main" id="{5AD1EC93-CD29-4EE6-A8C7-9793395E58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19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68658C-86E7-1638-5C14-918E35D7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Casus 6 - start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2D11FB-57C6-5024-71DA-C7BE31FFD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Arts hospice belt en vraagt advies.</a:t>
            </a:r>
          </a:p>
          <a:p>
            <a:r>
              <a:rPr lang="nl-NL" sz="2200" dirty="0"/>
              <a:t>Man, 56 jaar, sinds 20 jaar in methadon onderhoudsprogramma, 100 mg methadon per dag.</a:t>
            </a:r>
          </a:p>
          <a:p>
            <a:r>
              <a:rPr lang="nl-NL" sz="2200" dirty="0"/>
              <a:t>Pijnklachten in botten (gemetastaseerd prostaatca), heeft pijnstilling nodig.</a:t>
            </a:r>
          </a:p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Vragen:</a:t>
            </a:r>
          </a:p>
          <a:p>
            <a:pPr marL="0" indent="0">
              <a:buNone/>
            </a:pPr>
            <a:r>
              <a:rPr lang="nl-NL" sz="2200" dirty="0"/>
              <a:t>-  Wat wil je weten over de pijn?</a:t>
            </a:r>
          </a:p>
          <a:p>
            <a:pPr>
              <a:buFontTx/>
              <a:buChar char="-"/>
            </a:pPr>
            <a:r>
              <a:rPr lang="nl-NL" sz="2200" dirty="0"/>
              <a:t>Welke pijnstiller zou je aanraden en waarom?</a:t>
            </a:r>
          </a:p>
          <a:p>
            <a:pPr>
              <a:buFontTx/>
              <a:buChar char="-"/>
            </a:pPr>
            <a:r>
              <a:rPr lang="nl-NL" sz="2200" dirty="0"/>
              <a:t>In welk opzicht moet je rekening houden met zijn onderhoudsbehandeling methadon?</a:t>
            </a:r>
          </a:p>
          <a:p>
            <a:pPr>
              <a:buFontTx/>
              <a:buChar char="-"/>
            </a:pPr>
            <a:r>
              <a:rPr lang="nl-NL" sz="2200" dirty="0"/>
              <a:t>Kan de methadon gestopt worden als er andere pijnmedicatie gegeven wordt?</a:t>
            </a:r>
          </a:p>
        </p:txBody>
      </p:sp>
    </p:spTree>
    <p:extLst>
      <p:ext uri="{BB962C8B-B14F-4D97-AF65-F5344CB8AC3E}">
        <p14:creationId xmlns:p14="http://schemas.microsoft.com/office/powerpoint/2010/main" val="34002912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57CE56-A67D-432A-A5FA-7CD6E220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sz="3700" dirty="0"/>
              <a:t>Methadon onderhoudsbehandeling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2C54CB-0168-41AC-BE28-536859546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nl-NL" sz="1900" dirty="0"/>
              <a:t>Vaak ingezet als langdurige substitutiebehandeling van heroïne: 9000 in NL.</a:t>
            </a:r>
          </a:p>
          <a:p>
            <a:r>
              <a:rPr lang="nl-NL" sz="1900" dirty="0"/>
              <a:t>Gemiddelde leeftijd 50 jaar, stijgt door. </a:t>
            </a:r>
          </a:p>
          <a:p>
            <a:r>
              <a:rPr lang="nl-NL" sz="1900" dirty="0"/>
              <a:t>Vaak kwetsbare patiënten: kanker gastro-intestinaal, infectieziekten, COPD, leverziekten.</a:t>
            </a:r>
          </a:p>
          <a:p>
            <a:r>
              <a:rPr lang="nl-NL" sz="1900" dirty="0"/>
              <a:t>Genezing vaak niet meer mogelijk, palliatieve zorgbehoefte.</a:t>
            </a:r>
          </a:p>
          <a:p>
            <a:r>
              <a:rPr lang="nl-NL" sz="1900" dirty="0"/>
              <a:t>Toenemende groep chronische pijn patiënten met opioïde medicatie op recept afhankelijkheid.</a:t>
            </a:r>
          </a:p>
          <a:p>
            <a:endParaRPr lang="nl-NL" sz="1900" dirty="0"/>
          </a:p>
        </p:txBody>
      </p:sp>
      <p:pic>
        <p:nvPicPr>
          <p:cNvPr id="12" name="Picture 11" descr="Close-up van ongeopende blisterverpakkingen voor pillen">
            <a:extLst>
              <a:ext uri="{FF2B5EF4-FFF2-40B4-BE49-F238E27FC236}">
                <a16:creationId xmlns:a16="http://schemas.microsoft.com/office/drawing/2014/main" id="{67E0DD3B-06DC-A360-403A-B88E5F3B9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2" r="183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05938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370B87-E122-16C7-B1FE-FED79619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647725"/>
          </a:xfrm>
        </p:spPr>
        <p:txBody>
          <a:bodyPr>
            <a:normAutofit/>
          </a:bodyPr>
          <a:lstStyle/>
          <a:p>
            <a:pPr algn="ctr"/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vaak wordt methadon gegeven </a:t>
            </a:r>
            <a:b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het kader van onderhoudsbehandeling opiaten?</a:t>
            </a:r>
            <a:br>
              <a:rPr lang="nl-NL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6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B155FF7-12FA-7866-EE82-5669CDA662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79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persoon, overdekt, Menselijk gezicht&#10;&#10;Automatisch gegenereerde beschrijving">
            <a:extLst>
              <a:ext uri="{FF2B5EF4-FFF2-40B4-BE49-F238E27FC236}">
                <a16:creationId xmlns:a16="http://schemas.microsoft.com/office/drawing/2014/main" id="{B00E49F9-521E-F5D5-917C-977645140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-1655086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2C1DF9-BD74-3E9D-A3AF-B7CD0676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20141"/>
            <a:ext cx="11210925" cy="12025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900" b="1" dirty="0"/>
              <a:t>PsyPal+</a:t>
            </a:r>
            <a:br>
              <a:rPr lang="en-US" sz="3600" b="1" dirty="0"/>
            </a:br>
            <a:br>
              <a:rPr lang="en-US" sz="2400" dirty="0"/>
            </a:br>
            <a:r>
              <a:rPr lang="en-US" sz="2400" dirty="0"/>
              <a:t>Netwerk Palliatieve Zorg Psychiatrie &amp; Verslaving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6445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7229C6-B0D7-4B7B-8D8D-CBC3619C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/>
              <a:t>Methadon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C6DEC0-65BC-4AF6-8D1D-812C9B4F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Hoge interindividuele variabiliteit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Lange eliminatietijd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Wordt 1 x per dag gegeven (i.t.t. in palliatieve setting), 60 – 180 mg.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Variant: buprenorfine/naloxon (Suboxone)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Werkingsduur op pijn 6 - 8 uur, op ontwenningsklachten/craving 24 – 36 uur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2050" name="Picture 2" descr="Methadonbehandeling | VNN">
            <a:extLst>
              <a:ext uri="{FF2B5EF4-FFF2-40B4-BE49-F238E27FC236}">
                <a16:creationId xmlns:a16="http://schemas.microsoft.com/office/drawing/2014/main" id="{CC515ABC-E156-4DAE-A42D-F5F1D194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24992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764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7BC2F-907B-C621-7BFC-D51A85F5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434"/>
            <a:ext cx="10515600" cy="1005254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heeft de voorkeur bij acute pijnklachten wegens kanker </a:t>
            </a:r>
            <a:br>
              <a:rPr lang="nl-N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iemand die hoge dosis methadon onderhoudsbehandeling krijgt?</a:t>
            </a:r>
            <a:br>
              <a:rPr lang="nl-NL" sz="2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900" dirty="0"/>
          </a:p>
        </p:txBody>
      </p:sp>
      <p:graphicFrame>
        <p:nvGraphicFramePr>
          <p:cNvPr id="17" name="Tijdelijke aanduiding voor inhoud 2">
            <a:extLst>
              <a:ext uri="{FF2B5EF4-FFF2-40B4-BE49-F238E27FC236}">
                <a16:creationId xmlns:a16="http://schemas.microsoft.com/office/drawing/2014/main" id="{A0809AD6-121E-BC06-85A6-1F6DBC0F40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729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0544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B80CC1-A10C-47D0-84BB-7D0E4FB02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Langdurig methadongebruik en pijn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DFC21F-D883-4E99-9EDA-F1DC16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Verhoogde pijngevoeligheid</a:t>
            </a:r>
          </a:p>
          <a:p>
            <a:r>
              <a:rPr lang="nl-NL" sz="2200" dirty="0"/>
              <a:t>Verlaagde pijngrens</a:t>
            </a:r>
          </a:p>
          <a:p>
            <a:r>
              <a:rPr lang="nl-NL" sz="2200" dirty="0"/>
              <a:t>Verlaagde pijntolerantie</a:t>
            </a:r>
          </a:p>
          <a:p>
            <a:r>
              <a:rPr lang="nl-NL" sz="2200" dirty="0"/>
              <a:t>Bij pijn sneller angstiger, machteloos en doemdenken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Let op: </a:t>
            </a:r>
          </a:p>
          <a:p>
            <a:pPr>
              <a:buFontTx/>
              <a:buChar char="-"/>
            </a:pPr>
            <a:r>
              <a:rPr lang="nl-NL" sz="2200" dirty="0"/>
              <a:t>Onzekerheid bij arts over hoge doses morfine nodig</a:t>
            </a:r>
          </a:p>
          <a:p>
            <a:pPr>
              <a:buFontTx/>
              <a:buChar char="-"/>
            </a:pPr>
            <a:r>
              <a:rPr lang="nl-NL" sz="2200" dirty="0"/>
              <a:t>Twijfels over intentie patiënt (inzetten gedrag om meer medicatie te krijgen?)</a:t>
            </a:r>
          </a:p>
          <a:p>
            <a:pPr>
              <a:buFontTx/>
              <a:buChar char="-"/>
            </a:pPr>
            <a:r>
              <a:rPr lang="nl-NL" sz="2200" dirty="0"/>
              <a:t>Risico op onderbehandeling van de pijn </a:t>
            </a:r>
          </a:p>
        </p:txBody>
      </p:sp>
    </p:spTree>
    <p:extLst>
      <p:ext uri="{BB962C8B-B14F-4D97-AF65-F5344CB8AC3E}">
        <p14:creationId xmlns:p14="http://schemas.microsoft.com/office/powerpoint/2010/main" val="40365265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B13779-8EAE-4A44-991B-7540C3B4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200" dirty="0"/>
              <a:t>Overwegingen methadon palliatieve fase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358D3A-D83C-4E69-AC2C-D13440B49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Ophogen methadon onderhoudsdosering: alleen bij voldoende ervaring.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Toevoeging ander opiaat bij acute en heftige pijn.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Opioïde rotatie: risico op terugval (heroïne) en ernstige onthoudingsverschijnselen.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Als slikken niet meer kan: subcutaan methadon = 50 – 65 % van de orale onderhoudsdosis, verdeeld over 3 gelijke doseringen.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6870660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E43416-E4FC-4561-BA1E-FB80ECFA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4200" dirty="0"/>
              <a:t>Opvangen </a:t>
            </a:r>
            <a:r>
              <a:rPr lang="nl-NL" sz="4200" b="1" u="sng" dirty="0"/>
              <a:t>niet-acute</a:t>
            </a:r>
            <a:r>
              <a:rPr lang="nl-NL" sz="4200" dirty="0"/>
              <a:t> pijn bij onderhoudsbehandeling methadon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16BE68-8218-4781-AB7F-EEFE82E33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Handhaaf huidige onderhoudsdosering (overweeg verhoging als patiënt ook nog heroïne gebruikt).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Bij hevige pijn: 10 - 15 % van de huidige dosis methadon.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Als dit meer dan 3 x per dag nodig is: verhoog dagelijkse dosis met 50 % en verdeel over 3 x per dag.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Slow onset van methadon: beperkte inzet bij acute pijn</a:t>
            </a:r>
          </a:p>
          <a:p>
            <a:r>
              <a:rPr lang="nl-NL" sz="2200" dirty="0"/>
              <a:t>Lange T ½ , risico op overdosering (klein bij onderhoudsbehandeling)</a:t>
            </a:r>
          </a:p>
        </p:txBody>
      </p:sp>
    </p:spTree>
    <p:extLst>
      <p:ext uri="{BB962C8B-B14F-4D97-AF65-F5344CB8AC3E}">
        <p14:creationId xmlns:p14="http://schemas.microsoft.com/office/powerpoint/2010/main" val="37804403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53C376-7410-4D6F-8880-B9899AC0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262683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4600" b="1" u="sng" dirty="0"/>
              <a:t>Acute pijn</a:t>
            </a:r>
            <a:r>
              <a:rPr lang="nl-NL" sz="4600" dirty="0"/>
              <a:t> bij methadon onderhoudsbehandeling</a:t>
            </a: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F7B6B0E1-A1F9-4A54-B29E-CB1D23DFB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7" r="3788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7513E5-786B-46AD-B111-FB23D1E25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0" y="2374947"/>
            <a:ext cx="7362952" cy="4153869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nl-NL" sz="2200" dirty="0"/>
              <a:t>Continueer dagelijkse onderhoudsdosering methadon (of buprenorfine/naloxon).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Andere kortwerkende opioïden voor de pijn.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Let op: soms 3 -5 x zo hoge dosering nodig dan gebruikelijk voor goed effect.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Vaak met kortere intervallen.</a:t>
            </a:r>
          </a:p>
        </p:txBody>
      </p:sp>
    </p:spTree>
    <p:extLst>
      <p:ext uri="{BB962C8B-B14F-4D97-AF65-F5344CB8AC3E}">
        <p14:creationId xmlns:p14="http://schemas.microsoft.com/office/powerpoint/2010/main" val="10934303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16363F-7D7D-4A98-98F3-6DD09DCF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06" y="111761"/>
            <a:ext cx="5675574" cy="1036319"/>
          </a:xfrm>
        </p:spPr>
        <p:txBody>
          <a:bodyPr>
            <a:normAutofit/>
          </a:bodyPr>
          <a:lstStyle/>
          <a:p>
            <a:r>
              <a:rPr lang="nl-NL" dirty="0"/>
              <a:t>Casus 5 – acute situatie </a:t>
            </a:r>
          </a:p>
        </p:txBody>
      </p:sp>
      <p:graphicFrame>
        <p:nvGraphicFramePr>
          <p:cNvPr id="27" name="Tijdelijke aanduiding voor inhoud 2">
            <a:extLst>
              <a:ext uri="{FF2B5EF4-FFF2-40B4-BE49-F238E27FC236}">
                <a16:creationId xmlns:a16="http://schemas.microsoft.com/office/drawing/2014/main" id="{DAFCAAA1-3F35-40AE-8BE4-5A1A2A1AD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883500"/>
              </p:ext>
            </p:extLst>
          </p:nvPr>
        </p:nvGraphicFramePr>
        <p:xfrm>
          <a:off x="1053404" y="1148078"/>
          <a:ext cx="10478196" cy="559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500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EA42B0-61C0-4BBE-957A-4D10D79E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Methadon en interactie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AEE61-A394-4F9A-9D34-EFC501DB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Via CYP3A4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Bij tegelijkertijd CYP3A4 remmers: methadon spiegel stijgt -&gt; kans op intoxicatie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  <a:p>
            <a:pPr>
              <a:lnSpc>
                <a:spcPct val="150000"/>
              </a:lnSpc>
            </a:pPr>
            <a:r>
              <a:rPr lang="nl-NL" sz="2200" dirty="0"/>
              <a:t>Bij tegelijkertijd CYP3A4 inductoren: methadon spiegel daalt -&gt; kans op onttrekking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200" dirty="0"/>
          </a:p>
        </p:txBody>
      </p:sp>
      <p:pic>
        <p:nvPicPr>
          <p:cNvPr id="3076" name="Picture 4" descr="What are Cytochrome P450 Enzymes?">
            <a:extLst>
              <a:ext uri="{FF2B5EF4-FFF2-40B4-BE49-F238E27FC236}">
                <a16:creationId xmlns:a16="http://schemas.microsoft.com/office/drawing/2014/main" id="{599767FE-C939-4DC5-B6D4-E8B43A9A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84" y="0"/>
            <a:ext cx="2995295" cy="285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575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736AF7-A37A-4558-8906-2FD5547249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190" y="914400"/>
            <a:ext cx="9555419" cy="4968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0444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5E98CA-87D9-E6E2-C20F-07A46E71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Casus 6 – de laatste fase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84604C-A285-DC4C-274E-F355EDAED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200" dirty="0"/>
              <a:t>Dezelfde patiënt komt in de fase waarin gesproken wordt over palliatieve sedatie.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Hij gebruikt:</a:t>
            </a:r>
          </a:p>
          <a:p>
            <a:pPr marL="0" indent="0">
              <a:buNone/>
            </a:pPr>
            <a:r>
              <a:rPr lang="nl-NL" sz="2200" dirty="0"/>
              <a:t>- 100 mg methadon p.o. per dag als onderhoudsdosis</a:t>
            </a:r>
          </a:p>
          <a:p>
            <a:pPr marL="0" indent="0">
              <a:buNone/>
            </a:pPr>
            <a:r>
              <a:rPr lang="nl-NL" sz="2200" dirty="0"/>
              <a:t>- 80 mg oxycodon p.o. per dag i.v.m. pijnklachten (= 120 mg morfine p.o. = 40 mg morfine s.c.).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200" dirty="0"/>
              <a:t>Vragen van de arts: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nl-NL" sz="2200" dirty="0"/>
              <a:t>Kan ik methadon stoppen als ik start met sedatie? Wat kan ik verwachten?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nl-NL" sz="2200" dirty="0"/>
              <a:t>Kun je me een concreet schema geven dat ik kan aanhouden m.b.t. de methadon/morfine?</a:t>
            </a:r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6783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van ongeopende blisterverpakkingen voor pillen">
            <a:extLst>
              <a:ext uri="{FF2B5EF4-FFF2-40B4-BE49-F238E27FC236}">
                <a16:creationId xmlns:a16="http://schemas.microsoft.com/office/drawing/2014/main" id="{B5B28D47-B68B-44DA-8FD0-247DA903D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0" r="9091" b="13356"/>
          <a:stretch/>
        </p:blipFill>
        <p:spPr>
          <a:xfrm>
            <a:off x="0" y="-159448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E7A842-6429-49D4-9262-1F8F1EDC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nl-NL" sz="4000" i="1" dirty="0"/>
              <a:t>Palliatieve zorg (WHO 2002)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ED75D-1E36-483C-AB59-A3BA7D1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717040"/>
            <a:ext cx="6620505" cy="435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Palliatieve zorg is zorg die de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kwaliteit van het leven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/>
              <a:t>verbetert van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patiënten en hun naasten </a:t>
            </a:r>
            <a:r>
              <a:rPr lang="nl-NL" sz="2400" dirty="0"/>
              <a:t>die te maken hebben met een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levensbedreigende aandoening </a:t>
            </a:r>
            <a:r>
              <a:rPr lang="nl-NL" sz="2400" b="1" dirty="0">
                <a:solidFill>
                  <a:srgbClr val="FF0000"/>
                </a:solidFill>
              </a:rPr>
              <a:t>of kwetsbaarheid</a:t>
            </a:r>
            <a:r>
              <a:rPr lang="nl-NL" sz="2400" dirty="0"/>
              <a:t>, door het voorkomen en verlichten van lijden, door middel van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vroegtijdige signalering </a:t>
            </a:r>
            <a:r>
              <a:rPr lang="nl-NL" sz="2400" dirty="0"/>
              <a:t>en zorgvuldige beoordeling en behandeling van problemen van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fysieke, psychische, sociale en spirituele aard</a:t>
            </a:r>
            <a:r>
              <a:rPr lang="nl-NL" sz="2400" dirty="0"/>
              <a:t>. Gedurende het beloop van de ziekte of kwetsbaarheid heeft palliatieve zorg oog voor het behoud van 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autonomie, toegang tot informatie en keuzemogelijkheden</a:t>
            </a:r>
            <a:r>
              <a:rPr lang="nl-NL" sz="2400" dirty="0"/>
              <a:t>.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3777990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FD5D5B-7B2B-9C8C-60D6-E2452875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Concreet voorstel: </a:t>
            </a:r>
            <a:br>
              <a:rPr lang="nl-NL" sz="4000" dirty="0"/>
            </a:br>
            <a:r>
              <a:rPr lang="nl-NL" sz="4000" dirty="0"/>
              <a:t>sedatie + morfinepomp + methadon s.c.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E49165-A575-CB9A-A76C-9DC0446A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4080"/>
            <a:ext cx="10168128" cy="4307840"/>
          </a:xfrm>
        </p:spPr>
        <p:txBody>
          <a:bodyPr>
            <a:normAutofit fontScale="92500" lnSpcReduction="10000"/>
          </a:bodyPr>
          <a:lstStyle/>
          <a:p>
            <a:r>
              <a:rPr lang="nl-NL" sz="2200" dirty="0"/>
              <a:t>Start sedatie volgens protocol. Kan moeizamer verlopen, sneller stap 2.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Rotatie oxycodon 80 mg = 120 mg morfine p.o. = 40 mg morfine s.c. 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Start morfine pomp 40 mg/24 uur + spreek bolus mogelijkheden af, laagdrempelig verhogen.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Start DAARNAAST methadon s.c. (100 mg oraal = 50 mg subcutaan), 3 dd.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Dus: methadon 3 dd 16 mg s.c. (1,6 ml per keer, 10 mg/ml), aparte insuflon!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/>
              <a:t>Gebruik COWS </a:t>
            </a:r>
          </a:p>
          <a:p>
            <a:pPr marL="0" indent="0">
              <a:buNone/>
            </a:pPr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0588310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2CEB0E-B2A3-3679-69E9-21C59B60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l-NL" sz="3700" dirty="0"/>
              <a:t>Concreet voorstel als geen methadon injectievloeistof aanwezig 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D618D-CDB7-047D-64BF-68E5DD340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2"/>
            <a:ext cx="10168128" cy="3979817"/>
          </a:xfrm>
        </p:spPr>
        <p:txBody>
          <a:bodyPr>
            <a:normAutofit lnSpcReduction="10000"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200" dirty="0">
                <a:latin typeface="Calibri" panose="020F0502020204030204"/>
              </a:rPr>
              <a:t>R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eken methadon om naar morfine en tel deze bij de pomp op: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60 mg methadon p.o. per dag -&gt; gemiddeld x 8 voor morfine p.o.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Dus: 100 mg methadon p.o. = </a:t>
            </a:r>
            <a:r>
              <a:rPr lang="nl-NL" sz="2200" dirty="0">
                <a:latin typeface="Calibri" panose="020F0502020204030204"/>
              </a:rPr>
              <a:t>800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mg morfine p.o. = </a:t>
            </a:r>
            <a:r>
              <a:rPr lang="nl-NL" sz="2200" dirty="0">
                <a:latin typeface="Calibri" panose="020F0502020204030204"/>
              </a:rPr>
              <a:t>260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mg morfine s.c.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Totaal dan 40 + 260 = </a:t>
            </a:r>
            <a:r>
              <a:rPr lang="nl-NL" sz="2200" dirty="0">
                <a:latin typeface="Calibri" panose="020F0502020204030204"/>
              </a:rPr>
              <a:t>300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mg morfine/24 uur. 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Geef zeer laagdrempelig hoge bolus morfine.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Gebruik COWS om ontwenning opiaten te volgen.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7740263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6A3ABB-BFF4-4781-8CE5-A0310784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Ruimte voor vragen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3670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FFF0FB-7E8A-88E8-1924-8E8751D9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Casus 7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2BAEAE-6BC3-8FB9-FB5D-F0536FA3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Man, 72 jaar, forse stoornis in gebruik van alcohol: fles jenever per dag afgelopen 30 jaar.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Komt niet in aanmerking voor euthanasie, wil stoppen met eten en drinken. 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Huisarts staat hiervoor open, maar belt verslavingsarts/KPZ om te vragen waar hij allemaal rekening mee moet houden en of dit thuis kan plaatsvinden.</a:t>
            </a:r>
          </a:p>
          <a:p>
            <a:pPr>
              <a:lnSpc>
                <a:spcPct val="150000"/>
              </a:lnSpc>
            </a:pPr>
            <a:endParaRPr lang="nl-NL" sz="22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200" dirty="0"/>
              <a:t>Wat wil je allemaal weten? Wat zijn risico’s en hoe ondervang je die?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200" dirty="0"/>
              <a:t>Wat adviseer je de huisarts?</a:t>
            </a:r>
          </a:p>
        </p:txBody>
      </p:sp>
    </p:spTree>
    <p:extLst>
      <p:ext uri="{BB962C8B-B14F-4D97-AF65-F5344CB8AC3E}">
        <p14:creationId xmlns:p14="http://schemas.microsoft.com/office/powerpoint/2010/main" val="17377115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FFF0FB-7E8A-88E8-1924-8E8751D9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Casus 8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2BAEAE-6BC3-8FB9-FB5D-F0536FA3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l-NL" sz="2200" dirty="0"/>
              <a:t>Vrouw 66 jaar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Voorgeschiedenis: COPD, maligne B-cel lymfoom sinds 9 jaar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Medicatie: duloxetine 1 dd 120 mg, oxazepam zo nodig 10 mg bij angst</a:t>
            </a:r>
          </a:p>
          <a:p>
            <a:pPr>
              <a:lnSpc>
                <a:spcPct val="150000"/>
              </a:lnSpc>
            </a:pPr>
            <a:r>
              <a:rPr lang="nl-NL" sz="2200" dirty="0"/>
              <a:t>Middelengebruik: 30 sigaretten/dag, 4-7 EH alcohol per dag 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nl-NL" sz="2200" dirty="0"/>
            </a:br>
            <a:r>
              <a:rPr lang="nl-NL" sz="2200" dirty="0"/>
              <a:t>Wil graag stoppen met eten en drinken, ervaart leven als voltooid: COPD, eenzaamheid en incontinentie.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200" dirty="0"/>
              <a:t>Wordt opgenomen in hospice vanwege BSTED.</a:t>
            </a:r>
          </a:p>
        </p:txBody>
      </p:sp>
    </p:spTree>
    <p:extLst>
      <p:ext uri="{BB962C8B-B14F-4D97-AF65-F5344CB8AC3E}">
        <p14:creationId xmlns:p14="http://schemas.microsoft.com/office/powerpoint/2010/main" val="4191082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047A7A-93D5-5679-AF38-2F53A0EC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Verdere informatie casus 7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4B3648-FD98-CA05-176C-F93F5512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Verkenning 4 dimensies: lichamelijk, psychisch, sociaal en spiritueel.</a:t>
            </a:r>
          </a:p>
          <a:p>
            <a:r>
              <a:rPr lang="nl-NL" sz="2200" dirty="0"/>
              <a:t>Eerder betrokkenheid Expertisecentrum Euthanasie.</a:t>
            </a:r>
          </a:p>
          <a:p>
            <a:endParaRPr lang="nl-NL" sz="2200" dirty="0"/>
          </a:p>
          <a:p>
            <a:r>
              <a:rPr lang="nl-NL" sz="2200" dirty="0"/>
              <a:t>COPD en incontinentie op voorgrond.</a:t>
            </a:r>
          </a:p>
          <a:p>
            <a:r>
              <a:rPr lang="nl-NL" sz="2200" dirty="0"/>
              <a:t>Psycholoog van beroep.</a:t>
            </a:r>
          </a:p>
          <a:p>
            <a:r>
              <a:rPr lang="nl-NL" sz="2200" dirty="0"/>
              <a:t>Alleenstaand, geen contact met zoon, beste vriendin recent overleden, heeft huis/spullen verkocht.</a:t>
            </a:r>
          </a:p>
          <a:p>
            <a:r>
              <a:rPr lang="nl-NL" sz="2200" dirty="0"/>
              <a:t>Heeft roken en alcohol nodig om het leven te dragen. </a:t>
            </a:r>
          </a:p>
          <a:p>
            <a:r>
              <a:rPr lang="nl-NL" sz="2200" dirty="0"/>
              <a:t>Ervaart te weinig zingeving en te veel eenzaamheid. </a:t>
            </a:r>
          </a:p>
        </p:txBody>
      </p:sp>
    </p:spTree>
    <p:extLst>
      <p:ext uri="{BB962C8B-B14F-4D97-AF65-F5344CB8AC3E}">
        <p14:creationId xmlns:p14="http://schemas.microsoft.com/office/powerpoint/2010/main" val="19311429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B2700D-4E65-50E6-4B3C-2DA24D77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l-NL" sz="4000" dirty="0"/>
              <a:t>Beloop BSTED, dag 1 t/m 7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D57115-5AA8-9898-B2A1-66C88815D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23440"/>
            <a:ext cx="10168128" cy="40535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l-NL" sz="2200" dirty="0"/>
              <a:t>Eerste 2 dagen wennen, dag 3 start BSTED.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Op verzoek kranen afgesloten.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Blijft roken, avond voor start nog alcohol gedronken.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Vanaf dag 6 ondraaglijke dorstgevoelens, vraagt om palliatieve sedatie.</a:t>
            </a:r>
          </a:p>
          <a:p>
            <a:pPr>
              <a:lnSpc>
                <a:spcPct val="200000"/>
              </a:lnSpc>
            </a:pPr>
            <a:r>
              <a:rPr lang="nl-NL" sz="2200" dirty="0"/>
              <a:t>Geen indicatie voor, dreigt met suïcide, midazolam voor de nacht, drinkt water.</a:t>
            </a:r>
          </a:p>
        </p:txBody>
      </p:sp>
    </p:spTree>
    <p:extLst>
      <p:ext uri="{BB962C8B-B14F-4D97-AF65-F5344CB8AC3E}">
        <p14:creationId xmlns:p14="http://schemas.microsoft.com/office/powerpoint/2010/main" val="9613150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3E1E7-19A0-736B-BE0E-59E5CEFE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l-NL" sz="4000" dirty="0"/>
              <a:t>Beloop BSTED, vanaf dag 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20FF7-8C03-7552-182B-0C9741285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8 knik in verhaal, zwakker, meer versuft, rookt nog.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Lorazepam en midazolam voor de nacht (om beter te slapen).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 9: ook levomepromazine voor de nacht erbij, drinkt water in nacht.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Vraagt hulp om bij keuze voor BSTED te blijven.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Komt uit bed om te roken, geen aanwijzingen voor alcohol.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Later ambivalente boodschappen, drinken uit bloemenvazen, opvangen regendruppels.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 STED: te grote lijdensweg, voor nu niet haalbaar. 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833107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9782F5-AB9C-8B9F-511D-D58E480B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Wat wil je weten over deze patiënte?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E68AB8-9B8F-F015-5459-5BF0DD6B2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608"/>
            <a:ext cx="10515600" cy="3856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dirty="0"/>
              <a:t>Wat betreft gebruik van alcohol?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400" dirty="0"/>
          </a:p>
          <a:p>
            <a:pPr>
              <a:lnSpc>
                <a:spcPct val="100000"/>
              </a:lnSpc>
            </a:pPr>
            <a:r>
              <a:rPr lang="nl-NL" sz="2400" dirty="0"/>
              <a:t>Wat betreft gebruik van nicotine?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400" dirty="0"/>
          </a:p>
          <a:p>
            <a:pPr>
              <a:lnSpc>
                <a:spcPct val="100000"/>
              </a:lnSpc>
            </a:pPr>
            <a:r>
              <a:rPr lang="nl-NL" sz="2400" dirty="0"/>
              <a:t>Wat betreft medicatie gebruik?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400" dirty="0"/>
          </a:p>
          <a:p>
            <a:pPr>
              <a:lnSpc>
                <a:spcPct val="100000"/>
              </a:lnSpc>
            </a:pPr>
            <a:r>
              <a:rPr lang="nl-NL" sz="2400" dirty="0"/>
              <a:t>Wat betreft de psychiatrische voorgeschiedenis?</a:t>
            </a:r>
          </a:p>
        </p:txBody>
      </p:sp>
    </p:spTree>
    <p:extLst>
      <p:ext uri="{BB962C8B-B14F-4D97-AF65-F5344CB8AC3E}">
        <p14:creationId xmlns:p14="http://schemas.microsoft.com/office/powerpoint/2010/main" val="24584101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AEC6FB-2761-5163-044A-9AEE6710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Alcohol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DFA948-8645-D51E-E2F6-BFB6E662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356" y="203200"/>
            <a:ext cx="6695284" cy="6431279"/>
          </a:xfrm>
        </p:spPr>
        <p:txBody>
          <a:bodyPr anchor="ctr">
            <a:normAutofit/>
          </a:bodyPr>
          <a:lstStyle/>
          <a:p>
            <a:r>
              <a:rPr lang="nl-NL" sz="2000" dirty="0"/>
              <a:t>Voldoet ze aan criteria ‘stoornis in gebruik van alcohol’?</a:t>
            </a:r>
          </a:p>
          <a:p>
            <a:r>
              <a:rPr lang="nl-NL" sz="2000" dirty="0"/>
              <a:t>Hoe lang drinkt ze al?</a:t>
            </a:r>
          </a:p>
          <a:p>
            <a:r>
              <a:rPr lang="nl-NL" sz="2000" dirty="0"/>
              <a:t>Over de dag verdeeld?</a:t>
            </a:r>
          </a:p>
          <a:p>
            <a:r>
              <a:rPr lang="nl-NL" sz="2000" dirty="0"/>
              <a:t>Wat is de functie van haar gebruik?</a:t>
            </a:r>
          </a:p>
          <a:p>
            <a:r>
              <a:rPr lang="nl-NL" sz="2000" dirty="0"/>
              <a:t>Is ze bekend binnen de verslavingszorg? Opnames/poliklinisch?</a:t>
            </a:r>
          </a:p>
          <a:p>
            <a:r>
              <a:rPr lang="nl-NL" sz="2000" dirty="0"/>
              <a:t>Heeft ze al eerder (acute) stoppogingen gedaan? Hoe ging dat?</a:t>
            </a:r>
          </a:p>
          <a:p>
            <a:r>
              <a:rPr lang="nl-NL" sz="2000" dirty="0"/>
              <a:t>Wat gebeurt er als ze een dag niet kan drinken?</a:t>
            </a:r>
          </a:p>
          <a:p>
            <a:r>
              <a:rPr lang="nl-NL" sz="2000" dirty="0"/>
              <a:t>Is er sprake van tolerantie (steeds meer nodig hebben, steeds minder effect)?</a:t>
            </a:r>
          </a:p>
          <a:p>
            <a:r>
              <a:rPr lang="nl-NL" sz="2000" dirty="0"/>
              <a:t>Is er sprake van ontwenningsklachten?</a:t>
            </a:r>
          </a:p>
          <a:p>
            <a:r>
              <a:rPr lang="nl-NL" sz="2000" dirty="0"/>
              <a:t>Eerder insult of delier bij stoppen alcohol?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622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7CEE-8D5A-433E-9D30-164D1B8C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Functioneren in palliatieve fase</a:t>
            </a:r>
          </a:p>
        </p:txBody>
      </p:sp>
      <p:pic>
        <p:nvPicPr>
          <p:cNvPr id="4" name="Picture 2" descr="drie verschillende manieren waarop palliatieve fase kan verlopen">
            <a:extLst>
              <a:ext uri="{FF2B5EF4-FFF2-40B4-BE49-F238E27FC236}">
                <a16:creationId xmlns:a16="http://schemas.microsoft.com/office/drawing/2014/main" id="{729D8447-E2E4-4412-851E-2D29B4F43F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0015" y="1526844"/>
            <a:ext cx="4644385" cy="5227633"/>
          </a:xfrm>
          <a:noFill/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0AD129CB-C563-4C53-B575-071920B68F08}"/>
              </a:ext>
            </a:extLst>
          </p:cNvPr>
          <p:cNvSpPr/>
          <p:nvPr/>
        </p:nvSpPr>
        <p:spPr>
          <a:xfrm>
            <a:off x="2524125" y="5648325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5117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EA8BAB-3D83-2AD4-C6F6-917A4574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Nicotine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CAE1A1-6ECC-9F5F-856E-C49FBFD41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dirty="0"/>
              <a:t>Hoe lang?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Hoe veel: over de dag verdeeld, in de nacht?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Wens t.a.v. roken? 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Eerder gestopt geweest met roken: hoe ging dat?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Eerder NVM gehad, zo ja: welke en hoe ging dat? </a:t>
            </a:r>
          </a:p>
        </p:txBody>
      </p:sp>
    </p:spTree>
    <p:extLst>
      <p:ext uri="{BB962C8B-B14F-4D97-AF65-F5344CB8AC3E}">
        <p14:creationId xmlns:p14="http://schemas.microsoft.com/office/powerpoint/2010/main" val="34549173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F61723-0712-C879-48A3-9483B597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l-NL" sz="4000" dirty="0"/>
              <a:t>Psychiatrische voorgeschiedenis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541B66-6C84-6BF1-93F8-95F439C5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nl-NL" sz="2200" dirty="0"/>
              <a:t>Is pte bekend in de algemene GGZ?</a:t>
            </a:r>
          </a:p>
          <a:p>
            <a:r>
              <a:rPr lang="nl-NL" sz="2200" dirty="0"/>
              <a:t>Is er sprake van een persoonlijkheidsstoornis?</a:t>
            </a:r>
          </a:p>
          <a:p>
            <a:r>
              <a:rPr lang="nl-NL" sz="2200" dirty="0"/>
              <a:t>Is pte wilsbekwaam ter zake?</a:t>
            </a:r>
          </a:p>
          <a:p>
            <a:r>
              <a:rPr lang="nl-NL" sz="2200" dirty="0"/>
              <a:t>Is de depressie voldoende behandeld/actieve depressie? </a:t>
            </a:r>
          </a:p>
          <a:p>
            <a:r>
              <a:rPr lang="nl-NL" sz="2200" dirty="0"/>
              <a:t>Wie schrijft duloxetine (nsri) voor, hoe lang al gebruik hiervan?</a:t>
            </a:r>
          </a:p>
          <a:p>
            <a:r>
              <a:rPr lang="nl-NL" sz="2200" dirty="0"/>
              <a:t>Wat is plan m.b.t. duloxetine tijdens opname?</a:t>
            </a:r>
          </a:p>
          <a:p>
            <a:r>
              <a:rPr lang="nl-NL" sz="2200" dirty="0"/>
              <a:t>Hoeveel oxazepam gebruikt ze en waar haalt ze die vandaan (op recept)?</a:t>
            </a:r>
          </a:p>
          <a:p>
            <a:r>
              <a:rPr lang="nl-NL" sz="2200" dirty="0"/>
              <a:t>Slaap?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5119002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3825F8-CE8C-FCE9-FCBB-68FF66E5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l-NL" sz="4000" dirty="0"/>
              <a:t>Detox alcohol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C9A606-4413-5CFC-0EEB-538260659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53920"/>
            <a:ext cx="10168128" cy="4023043"/>
          </a:xfrm>
        </p:spPr>
        <p:txBody>
          <a:bodyPr>
            <a:normAutofit/>
          </a:bodyPr>
          <a:lstStyle/>
          <a:p>
            <a:r>
              <a:rPr lang="nl-NL" sz="2000" dirty="0"/>
              <a:t>Tremoren</a:t>
            </a:r>
          </a:p>
          <a:p>
            <a:r>
              <a:rPr lang="nl-NL" sz="2000" dirty="0"/>
              <a:t>Zweten</a:t>
            </a:r>
          </a:p>
          <a:p>
            <a:r>
              <a:rPr lang="nl-NL" sz="2000" dirty="0"/>
              <a:t>Misselijkheid/braken</a:t>
            </a:r>
          </a:p>
          <a:p>
            <a:r>
              <a:rPr lang="nl-NL" sz="2000" dirty="0"/>
              <a:t>Agitatie </a:t>
            </a:r>
          </a:p>
          <a:p>
            <a:r>
              <a:rPr lang="nl-NL" sz="2000" dirty="0"/>
              <a:t>Angst</a:t>
            </a:r>
          </a:p>
          <a:p>
            <a:r>
              <a:rPr lang="nl-NL" sz="2000" dirty="0"/>
              <a:t>Hoofdpijn/vol gevoel in hoofd</a:t>
            </a:r>
          </a:p>
          <a:p>
            <a:r>
              <a:rPr lang="nl-NL" sz="2000" dirty="0"/>
              <a:t>Tactiele stoornissen (jeuk, brandend gevoel, hallucinaties)</a:t>
            </a:r>
          </a:p>
          <a:p>
            <a:r>
              <a:rPr lang="nl-NL" sz="2000" dirty="0"/>
              <a:t>Auditieve stoornissen (harde geluiden, schrik geluiden, hallucinaties)</a:t>
            </a:r>
          </a:p>
          <a:p>
            <a:r>
              <a:rPr lang="nl-NL" sz="2000" dirty="0"/>
              <a:t>Visuele stoornissen (gevoeligheid licht, kleur anders, hallucinaties)</a:t>
            </a:r>
          </a:p>
          <a:p>
            <a:r>
              <a:rPr lang="nl-NL" sz="2000" dirty="0"/>
              <a:t>Oriëntatie tijd, plaats, persoon</a:t>
            </a:r>
          </a:p>
          <a:p>
            <a:endParaRPr lang="nl-NL" sz="1700" dirty="0"/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3641619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B048D6-9D8C-BF36-E341-CB16D1B6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l-NL" sz="4000" dirty="0"/>
              <a:t>Detox alcohol algemene informatie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F32441-226B-AB0F-B163-1E4B29573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43760"/>
            <a:ext cx="10168128" cy="40332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400" dirty="0"/>
              <a:t>2 opties: benzo’s op basis van detoxklachten of benzo vaste tijden schema.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Eerste schema alleen als voldoende ervaring met CIWA-ar lijst.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Eerste dagen gemiddeld 40-60 mg diazepam p.o., wordt binnen 10 dagen afgebouwd naar nul.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Rekening houden met eerder benzo gebruik.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Bij ouderen, valrisico of leverfunctiestoornissen: lorazepam. </a:t>
            </a:r>
          </a:p>
          <a:p>
            <a:pPr marL="0" indent="0">
              <a:buNone/>
            </a:pPr>
            <a:endParaRPr lang="nl-NL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5697909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C7A6A-0FE9-4F6E-85B5-EAC587FF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nl-NL" sz="5400" dirty="0">
                <a:solidFill>
                  <a:srgbClr val="FFFFFF"/>
                </a:solidFill>
              </a:rPr>
              <a:t>Nicotine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4AE518-FCA2-4F12-9CDD-D7EC97CA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86999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nl-NL" sz="3200" dirty="0"/>
              <a:t>Vaak niet herkend als verslavend middel</a:t>
            </a:r>
          </a:p>
          <a:p>
            <a:pPr>
              <a:lnSpc>
                <a:spcPct val="200000"/>
              </a:lnSpc>
            </a:pPr>
            <a:r>
              <a:rPr lang="nl-NL" sz="3200" dirty="0"/>
              <a:t>Acute onttrekking kan veel onrust geven </a:t>
            </a:r>
          </a:p>
          <a:p>
            <a:pPr>
              <a:lnSpc>
                <a:spcPct val="200000"/>
              </a:lnSpc>
            </a:pPr>
            <a:r>
              <a:rPr lang="nl-NL" sz="3200" dirty="0"/>
              <a:t>Let op: nicotine stoppen en clozapine/olanzapine, spiegel stijgt (verbrandingsproducten tabak op CYP1A2, niet nicotine zelf, nicotinepleisters dus geen effect op spiegel!)</a:t>
            </a:r>
          </a:p>
          <a:p>
            <a:pPr>
              <a:lnSpc>
                <a:spcPct val="200000"/>
              </a:lnSpc>
            </a:pPr>
            <a:r>
              <a:rPr lang="nl-NL" sz="3200" dirty="0"/>
              <a:t>Goede anamnese</a:t>
            </a:r>
          </a:p>
          <a:p>
            <a:pPr>
              <a:lnSpc>
                <a:spcPct val="200000"/>
              </a:lnSpc>
            </a:pPr>
            <a:r>
              <a:rPr lang="nl-NL" sz="3200" dirty="0"/>
              <a:t>Anticipeer: nicotine pleister 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9406398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19781-081B-9B39-241D-240745B6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l-NL" sz="4000" dirty="0"/>
              <a:t>Detox nicotine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C0568-21B3-7494-F3DE-E6D20F716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84400"/>
            <a:ext cx="10168128" cy="3992563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Geïrriteerd</a:t>
            </a:r>
          </a:p>
          <a:p>
            <a:r>
              <a:rPr lang="nl-NL" dirty="0"/>
              <a:t>Gevoelens van onrust </a:t>
            </a:r>
          </a:p>
          <a:p>
            <a:r>
              <a:rPr lang="nl-NL" dirty="0"/>
              <a:t>Somber</a:t>
            </a:r>
          </a:p>
          <a:p>
            <a:r>
              <a:rPr lang="nl-NL" dirty="0"/>
              <a:t>Meer zin in eten/drinken</a:t>
            </a:r>
          </a:p>
          <a:p>
            <a:r>
              <a:rPr lang="nl-NL" dirty="0"/>
              <a:t>Slapeloosheid</a:t>
            </a:r>
          </a:p>
          <a:p>
            <a:r>
              <a:rPr lang="nl-NL" dirty="0"/>
              <a:t>Hoofdpijn</a:t>
            </a:r>
          </a:p>
          <a:p>
            <a:r>
              <a:rPr lang="nl-NL" dirty="0"/>
              <a:t>Zweten</a:t>
            </a:r>
          </a:p>
          <a:p>
            <a:r>
              <a:rPr lang="nl-NL" dirty="0"/>
              <a:t>Trillen </a:t>
            </a:r>
          </a:p>
          <a:p>
            <a:r>
              <a:rPr lang="nl-NL" dirty="0"/>
              <a:t>Obstipatie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493941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2463E5-48B8-12F6-FBE3-3F68DF74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Leerpunten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D6D26A-4734-3CAE-3CC8-E0101905F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nl-NL" sz="2200" dirty="0"/>
              <a:t>Stop alcohol = start benzodiazepine.</a:t>
            </a:r>
          </a:p>
          <a:p>
            <a:r>
              <a:rPr lang="nl-NL" sz="2200" dirty="0"/>
              <a:t>Alcohol drinken houdt depressie in stand, overweeg toch eerst elders opname detox alcohol. Als na minimaal 6 weken nog wens tot BSTED, dan pas starten.</a:t>
            </a:r>
          </a:p>
          <a:p>
            <a:r>
              <a:rPr lang="nl-NL" sz="2200" dirty="0"/>
              <a:t>Start nicotine vervangende middelen: minder roken, detoxklachten, meer zin in eten.</a:t>
            </a:r>
          </a:p>
          <a:p>
            <a:r>
              <a:rPr lang="nl-NL" sz="2200" dirty="0"/>
              <a:t>Delier tijdig onderkend (dag 9)?</a:t>
            </a:r>
          </a:p>
          <a:p>
            <a:r>
              <a:rPr lang="nl-NL" sz="2200" dirty="0"/>
              <a:t>Stoppen antidepressiva: klachten (slaapproblemen, grieperig gevoel, misselijk, duizelig, angst, spanning, somberheid, onrust, trillen).</a:t>
            </a:r>
          </a:p>
          <a:p>
            <a:r>
              <a:rPr lang="nl-NL" sz="2200" dirty="0"/>
              <a:t>Wilsbekwaamheid?</a:t>
            </a:r>
          </a:p>
          <a:p>
            <a:r>
              <a:rPr lang="nl-NL" sz="2200" dirty="0"/>
              <a:t>BSTED geschikt bij persoonlijkheidsdynamiek of forse depressie?</a:t>
            </a:r>
          </a:p>
          <a:p>
            <a:r>
              <a:rPr lang="nl-NL" sz="2200" dirty="0"/>
              <a:t>Voldoende aandacht voor onderliggende existentiële problematiek? Gesprekken met geestelijk verzorger thuis voor start STED?</a:t>
            </a:r>
          </a:p>
        </p:txBody>
      </p:sp>
    </p:spTree>
    <p:extLst>
      <p:ext uri="{BB962C8B-B14F-4D97-AF65-F5344CB8AC3E}">
        <p14:creationId xmlns:p14="http://schemas.microsoft.com/office/powerpoint/2010/main" val="9332792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329F69-3ACD-BEB8-1D1C-FC51CFFF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Advies voor een volgende keer?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BE6C1E-210F-DAB5-2627-DFE388D5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sz="2200" dirty="0"/>
              <a:t>Eerst (ambulant/klinisch) stoppen met alcohol, enkele weken na detox alcohol pas start BSTED.</a:t>
            </a:r>
          </a:p>
          <a:p>
            <a:r>
              <a:rPr lang="nl-NL" sz="2200" dirty="0"/>
              <a:t>Direct bij start BSTED nicotine vervangende middelen inzetten.</a:t>
            </a:r>
          </a:p>
          <a:p>
            <a:r>
              <a:rPr lang="nl-NL" sz="2200" dirty="0"/>
              <a:t>Als toch stop alcohol en BSTED tegelijk: direct inzetten op hogere dosis benzodiazepines (diazepam 4 dd). Niet alleen in de avond/nacht.</a:t>
            </a:r>
          </a:p>
          <a:p>
            <a:r>
              <a:rPr lang="nl-NL" sz="2200" dirty="0"/>
              <a:t>Detox alcohol en detox nicotine en BSTED tegelijk: geen wenselijke combinatie. </a:t>
            </a:r>
          </a:p>
          <a:p>
            <a:r>
              <a:rPr lang="nl-NL" sz="2200" dirty="0"/>
              <a:t>Inzetten CIWA-Ar score </a:t>
            </a:r>
          </a:p>
          <a:p>
            <a:r>
              <a:rPr lang="nl-NL" sz="2200" dirty="0"/>
              <a:t>Schakel verslavingsarts in voor advies. </a:t>
            </a:r>
          </a:p>
          <a:p>
            <a:r>
              <a:rPr lang="nl-NL" sz="2200" dirty="0"/>
              <a:t>Denk aan gespecialiseerd hospice. </a:t>
            </a:r>
          </a:p>
        </p:txBody>
      </p:sp>
    </p:spTree>
    <p:extLst>
      <p:ext uri="{BB962C8B-B14F-4D97-AF65-F5344CB8AC3E}">
        <p14:creationId xmlns:p14="http://schemas.microsoft.com/office/powerpoint/2010/main" val="28787685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6A3ABB-BFF4-4781-8CE5-A0310784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Ruimte voor vragen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8435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3BDF99-0458-4FEF-90EB-447DCFA4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/>
              <a:t>Heroïne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6CBAAF-CE0C-436F-95AD-4D4A7F660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708421"/>
            <a:ext cx="6713552" cy="4911039"/>
          </a:xfrm>
        </p:spPr>
        <p:txBody>
          <a:bodyPr anchor="t">
            <a:normAutofit/>
          </a:bodyPr>
          <a:lstStyle/>
          <a:p>
            <a:endParaRPr lang="nl-NL" sz="1700" dirty="0"/>
          </a:p>
          <a:p>
            <a:pPr>
              <a:lnSpc>
                <a:spcPct val="150000"/>
              </a:lnSpc>
            </a:pPr>
            <a:r>
              <a:rPr lang="nl-NL" sz="2000" dirty="0"/>
              <a:t>Gebruik: roken (‘chinezen’), spuiten (‘slammen’), snuiven, anaal (‘booty bumpen’).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Acute detox is erg heftig: misselijkheid, diarree, buikkramp, zweten, trillen, pijn in armen/benen, angst, onrust, hoge tensie en koorts.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Detox op dag 2-3 ergst. 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Bij acuut stop heroïne in palliatieve zorg: overleg met verslavingsarts en start methadon.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dirty="0"/>
          </a:p>
          <a:p>
            <a:pPr marL="0" indent="0">
              <a:buNone/>
            </a:pPr>
            <a:endParaRPr lang="nl-NL" sz="1700" dirty="0"/>
          </a:p>
        </p:txBody>
      </p:sp>
      <p:pic>
        <p:nvPicPr>
          <p:cNvPr id="4098" name="Picture 2" descr="Heroïne | Iriszorg">
            <a:extLst>
              <a:ext uri="{FF2B5EF4-FFF2-40B4-BE49-F238E27FC236}">
                <a16:creationId xmlns:a16="http://schemas.microsoft.com/office/drawing/2014/main" id="{4C6D5F77-83AC-4428-BCA0-3A9F35A44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r="24461" b="-1"/>
          <a:stretch/>
        </p:blipFill>
        <p:spPr bwMode="auto">
          <a:xfrm>
            <a:off x="8162279" y="2332736"/>
            <a:ext cx="3457228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95619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4682</Words>
  <Application>Microsoft Office PowerPoint</Application>
  <PresentationFormat>Breedbeeld</PresentationFormat>
  <Paragraphs>642</Paragraphs>
  <Slides>106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106</vt:i4>
      </vt:variant>
    </vt:vector>
  </HeadingPairs>
  <TitlesOfParts>
    <vt:vector size="117" baseType="lpstr">
      <vt:lpstr>Aptos</vt:lpstr>
      <vt:lpstr>Arial</vt:lpstr>
      <vt:lpstr>Calibri</vt:lpstr>
      <vt:lpstr>Calibri Light</vt:lpstr>
      <vt:lpstr>Century Gothic</vt:lpstr>
      <vt:lpstr>Courier New</vt:lpstr>
      <vt:lpstr>Symbol</vt:lpstr>
      <vt:lpstr>Wingdings 3</vt:lpstr>
      <vt:lpstr>1_Kantoorthema</vt:lpstr>
      <vt:lpstr>2_Kantoorthema</vt:lpstr>
      <vt:lpstr>Sliert</vt:lpstr>
      <vt:lpstr>Verslaving &amp; palliatieve zorg </vt:lpstr>
      <vt:lpstr>Inhoud presentatie</vt:lpstr>
      <vt:lpstr>Disclosure belangen spreker </vt:lpstr>
      <vt:lpstr>Saskia Buijs </vt:lpstr>
      <vt:lpstr>Palliatieve zorg: kanker versus verslaving…</vt:lpstr>
      <vt:lpstr>Uitdaging…</vt:lpstr>
      <vt:lpstr>PsyPal+  Netwerk Palliatieve Zorg Psychiatrie &amp; Verslaving </vt:lpstr>
      <vt:lpstr>Palliatieve zorg (WHO 2002)</vt:lpstr>
      <vt:lpstr>Functioneren in palliatieve fase</vt:lpstr>
      <vt:lpstr>Percentage volwassen Nederlanders dat voldoet aan de criteria van stoornis in gebruik van een middel</vt:lpstr>
      <vt:lpstr>Wanneer heeft iemand een verslaving?  </vt:lpstr>
      <vt:lpstr>Elk vooroordeel heeft  zijn nadeel….</vt:lpstr>
      <vt:lpstr>PowerPoint-presentatie</vt:lpstr>
      <vt:lpstr>PowerPoint-presentatie</vt:lpstr>
      <vt:lpstr>Criteria DSM-V “stoornis in gebruik van een middel”</vt:lpstr>
      <vt:lpstr>Criteria farmacologisch </vt:lpstr>
      <vt:lpstr>Palliatieve zorg &amp; verslaving</vt:lpstr>
      <vt:lpstr>PowerPoint-presentatie</vt:lpstr>
      <vt:lpstr>Casus 1: de start van mijn reis </vt:lpstr>
      <vt:lpstr>Ethische dilemma’s </vt:lpstr>
      <vt:lpstr>Besluitvormingsproces richtlijn GGZ</vt:lpstr>
      <vt:lpstr>Besluitvormingsproces stap 1 Vaststellen kenmerken patiënt </vt:lpstr>
      <vt:lpstr>Besluitvormingsproces stap 2 Het gesprek aangaan met patiënt en naasten</vt:lpstr>
      <vt:lpstr>Besluitvormingsproces stap 3  MDO</vt:lpstr>
      <vt:lpstr>Stap 4  Overweeg dwangbehandeling   Wilsbekwaamheid  Moreel beraad</vt:lpstr>
      <vt:lpstr>Besluitvormingsproces stap 5 Uitvoering zorgplan </vt:lpstr>
      <vt:lpstr>En dan nu… de praktijk</vt:lpstr>
      <vt:lpstr>Dakloos  en  doodgaan </vt:lpstr>
      <vt:lpstr>Dilemma palliatieve zorg en verslaving: Acceptatie en zorginzet</vt:lpstr>
      <vt:lpstr>Casus 2: het vervolg van mijn reis  </vt:lpstr>
      <vt:lpstr>Overleg met straatarts </vt:lpstr>
      <vt:lpstr>Vervolg</vt:lpstr>
      <vt:lpstr>Dilemma palliatieve zorg en verslaving:  Afhankelijkheid en autonomie</vt:lpstr>
      <vt:lpstr>Dilemma palliatieve zorg en verslaving: WAAR? WIE?</vt:lpstr>
      <vt:lpstr>‘Face of care’ versus ‘place of care’…</vt:lpstr>
      <vt:lpstr>Dilemma palliatieve zorg en verslaving: co morbiditeit</vt:lpstr>
      <vt:lpstr>Casus 3</vt:lpstr>
      <vt:lpstr>Een ernstige verslaving is een criterium voor wilsonbekwaamheid t.a.v. euthanasieverzoek of verzoek behandelbeperkingen.</vt:lpstr>
      <vt:lpstr>Dilemma palliatieve zorg en verslaving: vermindering cognitieve functies </vt:lpstr>
      <vt:lpstr>Valkuilen wilsbekwaamheid beoordelen</vt:lpstr>
      <vt:lpstr>Dilemma palliatieve zorg en verslaving: schuldgevoelens en existentiële vragen. Grote rol voor geestelijk verzorger.</vt:lpstr>
      <vt:lpstr>Innerlijke ruimte – ars moriendi </vt:lpstr>
      <vt:lpstr>Ruimte voor vragen </vt:lpstr>
      <vt:lpstr>  Verslavingsanamnese</vt:lpstr>
      <vt:lpstr>Tip: gedetailleerde verslavingsanamnese</vt:lpstr>
      <vt:lpstr>Veel voorkomende klachten </vt:lpstr>
      <vt:lpstr>Vervolg veel voorkomende klachten </vt:lpstr>
      <vt:lpstr>Wat is de meest voorkomende oorzaak  van een delier bij iemand met een verslaving?</vt:lpstr>
      <vt:lpstr>Delier</vt:lpstr>
      <vt:lpstr>Depressie </vt:lpstr>
      <vt:lpstr>Detoxificatie</vt:lpstr>
      <vt:lpstr>Casus 4</vt:lpstr>
      <vt:lpstr>Alcohol </vt:lpstr>
      <vt:lpstr>Stappenplan</vt:lpstr>
      <vt:lpstr>Praktisch advies  sedatie &amp; fors alcoholgebruik</vt:lpstr>
      <vt:lpstr>Ruimte voor vragen </vt:lpstr>
      <vt:lpstr>Casus 5 </vt:lpstr>
      <vt:lpstr>Chronische opioïde medicatie (op recept)</vt:lpstr>
      <vt:lpstr>Ontwenningsklachten opiaten</vt:lpstr>
      <vt:lpstr>Opioïden op recept  (of niet) </vt:lpstr>
      <vt:lpstr>Pijnprogramma Novadic-Kentron:  geïntegreerde behandeling van pijn</vt:lpstr>
      <vt:lpstr>Omzetting morfine naar methadon </vt:lpstr>
      <vt:lpstr>Waarom methadon bij pijn?</vt:lpstr>
      <vt:lpstr>Methadon als pijnstiller </vt:lpstr>
      <vt:lpstr>Waarom géén methadon?</vt:lpstr>
      <vt:lpstr>Indicatie adjuvans methadon in palliatieve zorg</vt:lpstr>
      <vt:lpstr>Casus 6 - start </vt:lpstr>
      <vt:lpstr>Methadon onderhoudsbehandeling</vt:lpstr>
      <vt:lpstr>Hoe vaak wordt methadon gegeven  in het kader van onderhoudsbehandeling opiaten? </vt:lpstr>
      <vt:lpstr>Methadon</vt:lpstr>
      <vt:lpstr>Wat heeft de voorkeur bij acute pijnklachten wegens kanker  bij iemand die hoge dosis methadon onderhoudsbehandeling krijgt? </vt:lpstr>
      <vt:lpstr>Langdurig methadongebruik en pijn </vt:lpstr>
      <vt:lpstr>Overwegingen methadon palliatieve fase</vt:lpstr>
      <vt:lpstr>Opvangen niet-acute pijn bij onderhoudsbehandeling methadon</vt:lpstr>
      <vt:lpstr>Acute pijn bij methadon onderhoudsbehandeling</vt:lpstr>
      <vt:lpstr>Casus 5 – acute situatie </vt:lpstr>
      <vt:lpstr>Methadon en interactie </vt:lpstr>
      <vt:lpstr>PowerPoint-presentatie</vt:lpstr>
      <vt:lpstr>Casus 6 – de laatste fase</vt:lpstr>
      <vt:lpstr>Concreet voorstel:  sedatie + morfinepomp + methadon s.c.</vt:lpstr>
      <vt:lpstr>Concreet voorstel als geen methadon injectievloeistof aanwezig is</vt:lpstr>
      <vt:lpstr>Ruimte voor vragen </vt:lpstr>
      <vt:lpstr>Casus 7</vt:lpstr>
      <vt:lpstr>Casus 8</vt:lpstr>
      <vt:lpstr>Verdere informatie casus 7</vt:lpstr>
      <vt:lpstr>Beloop BSTED, dag 1 t/m 7 </vt:lpstr>
      <vt:lpstr>Beloop BSTED, vanaf dag 8</vt:lpstr>
      <vt:lpstr>Wat wil je weten over deze patiënte?</vt:lpstr>
      <vt:lpstr>Alcohol</vt:lpstr>
      <vt:lpstr>Nicotine </vt:lpstr>
      <vt:lpstr>Psychiatrische voorgeschiedenis </vt:lpstr>
      <vt:lpstr>Detox alcohol</vt:lpstr>
      <vt:lpstr>Detox alcohol algemene informatie </vt:lpstr>
      <vt:lpstr>Nicotine </vt:lpstr>
      <vt:lpstr>Detox nicotine</vt:lpstr>
      <vt:lpstr>Leerpunten </vt:lpstr>
      <vt:lpstr>Advies voor een volgende keer?</vt:lpstr>
      <vt:lpstr>Ruimte voor vragen </vt:lpstr>
      <vt:lpstr>Heroïne</vt:lpstr>
      <vt:lpstr>Cannabis/wiet = THC</vt:lpstr>
      <vt:lpstr>GHB</vt:lpstr>
      <vt:lpstr>Ketamine </vt:lpstr>
      <vt:lpstr>Cocaïne / amfetamine  </vt:lpstr>
      <vt:lpstr>Take home messages + casus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Saskia Buijs</dc:creator>
  <cp:lastModifiedBy>Saskia Buijs</cp:lastModifiedBy>
  <cp:revision>2</cp:revision>
  <dcterms:created xsi:type="dcterms:W3CDTF">2024-04-10T08:48:49Z</dcterms:created>
  <dcterms:modified xsi:type="dcterms:W3CDTF">2024-04-12T13:10:42Z</dcterms:modified>
</cp:coreProperties>
</file>